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30"/>
  </p:notesMasterIdLst>
  <p:sldIdLst>
    <p:sldId id="257" r:id="rId5"/>
    <p:sldId id="259" r:id="rId6"/>
    <p:sldId id="735" r:id="rId7"/>
    <p:sldId id="740" r:id="rId8"/>
    <p:sldId id="743" r:id="rId9"/>
    <p:sldId id="744" r:id="rId10"/>
    <p:sldId id="651" r:id="rId11"/>
    <p:sldId id="741" r:id="rId12"/>
    <p:sldId id="742" r:id="rId13"/>
    <p:sldId id="655" r:id="rId14"/>
    <p:sldId id="654" r:id="rId15"/>
    <p:sldId id="745" r:id="rId16"/>
    <p:sldId id="746" r:id="rId17"/>
    <p:sldId id="747" r:id="rId18"/>
    <p:sldId id="748" r:id="rId19"/>
    <p:sldId id="749" r:id="rId20"/>
    <p:sldId id="750" r:id="rId21"/>
    <p:sldId id="751" r:id="rId22"/>
    <p:sldId id="752" r:id="rId23"/>
    <p:sldId id="753" r:id="rId24"/>
    <p:sldId id="754" r:id="rId25"/>
    <p:sldId id="755" r:id="rId26"/>
    <p:sldId id="756" r:id="rId27"/>
    <p:sldId id="757" r:id="rId28"/>
    <p:sldId id="758" r:id="rId29"/>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1A1"/>
    <a:srgbClr val="025565"/>
    <a:srgbClr val="015969"/>
    <a:srgbClr val="CCDEE1"/>
    <a:srgbClr val="3A6E31"/>
    <a:srgbClr val="E06C00"/>
    <a:srgbClr val="8DC5CB"/>
    <a:srgbClr val="2AA8B0"/>
    <a:srgbClr val="F2955A"/>
    <a:srgbClr val="EA59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40A8D4-B1C4-4242-AE70-7901326E1185}" v="11" dt="2025-11-25T13:45:42.350"/>
    <p1510:client id="{568FC6FE-7055-F449-A7C4-E977BFCAF037}" v="15" dt="2025-11-25T13:10:31.269"/>
    <p1510:client id="{EB8D6EFD-B15F-4A43-8CF7-8FC456BDADC0}" v="14" dt="2025-11-25T12:41:49.2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2116"/>
  </p:normalViewPr>
  <p:slideViewPr>
    <p:cSldViewPr snapToObjects="1">
      <p:cViewPr varScale="1">
        <p:scale>
          <a:sx n="129" d="100"/>
          <a:sy n="129" d="100"/>
        </p:scale>
        <p:origin x="306" y="12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qdeltagare</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 jag vill delta / barnet vill delta</c:v>
                </c:pt>
                <c:pt idx="1">
                  <c:v>Nej, jag vill inte delta / barnet vill inte delta</c:v>
                </c:pt>
                <c:pt idx="2">
                  <c:v>Fylls i av personal: Barnet/ungdomen bedöms inte ha förmåga att svara på frågor om deltagande eller enkätfrågor</c:v>
                </c:pt>
              </c:strCache>
            </c:strRef>
          </c:cat>
          <c:val>
            <c:numRef>
              <c:f>Sheet1!$B$2:$B$4</c:f>
              <c:numCache>
                <c:formatCode>General</c:formatCode>
                <c:ptCount val="3"/>
                <c:pt idx="0">
                  <c:v>1</c:v>
                </c:pt>
                <c:pt idx="1">
                  <c:v>0</c:v>
                </c:pt>
                <c:pt idx="2">
                  <c:v>0</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q9</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0.93548387096774188</c:v>
                </c:pt>
                <c:pt idx="1">
                  <c:v>3.2258064516129031E-2</c:v>
                </c:pt>
                <c:pt idx="2">
                  <c:v>3.2258064516129031E-2</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q10</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0.967741935483871</c:v>
                </c:pt>
                <c:pt idx="1">
                  <c:v>3.2258064516129031E-2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q1</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0.80645161290322576</c:v>
                </c:pt>
                <c:pt idx="1">
                  <c:v>0.16129032258064516</c:v>
                </c:pt>
                <c:pt idx="2">
                  <c:v>3.2258064516129031E-2</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q2</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D71D-234A-BC86-2AD23DDF53C1}"/>
              </c:ext>
            </c:extLst>
          </c:dPt>
          <c:dPt>
            <c:idx val="6"/>
            <c:invertIfNegative val="0"/>
            <c:bubble3D val="0"/>
            <c:spPr>
              <a:solidFill>
                <a:srgbClr val="0071A1"/>
              </a:solidFill>
              <a:ln>
                <a:noFill/>
              </a:ln>
              <a:effectLst/>
            </c:spPr>
            <c:extLst>
              <c:ext xmlns:c16="http://schemas.microsoft.com/office/drawing/2014/chart" uri="{C3380CC4-5D6E-409C-BE32-E72D297353CC}">
                <c16:uniqueId val="{00000003-D71D-234A-BC86-2AD23DDF53C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0.93548387096774188</c:v>
                </c:pt>
                <c:pt idx="1">
                  <c:v>6.4516129032258063E-2</c:v>
                </c:pt>
                <c:pt idx="2">
                  <c:v>0</c:v>
                </c:pt>
              </c:numCache>
            </c:numRef>
          </c:val>
          <c:extLst>
            <c:ext xmlns:c16="http://schemas.microsoft.com/office/drawing/2014/chart" uri="{C3380CC4-5D6E-409C-BE32-E72D297353CC}">
              <c16:uniqueId val="{00000004-D71D-234A-BC86-2AD23DDF53C1}"/>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q3</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0.93548387096774188</c:v>
                </c:pt>
                <c:pt idx="1">
                  <c:v>3.2258064516129031E-2</c:v>
                </c:pt>
                <c:pt idx="2">
                  <c:v>3.2258064516129031E-2</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q4</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0.90322580645161288</c:v>
                </c:pt>
                <c:pt idx="1">
                  <c:v>9.6774193548387094E-2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q5</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0.90322580645161288</c:v>
                </c:pt>
                <c:pt idx="1">
                  <c:v>9.6774193548387094E-2</c:v>
                </c:pt>
                <c:pt idx="2">
                  <c:v>0</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q6</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0.93548387096774188</c:v>
                </c:pt>
                <c:pt idx="1">
                  <c:v>3.2258064516129031E-2</c:v>
                </c:pt>
                <c:pt idx="2">
                  <c:v>3.2258064516129031E-2</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q7</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Ja</c:v>
                </c:pt>
                <c:pt idx="1">
                  <c:v>Ibland</c:v>
                </c:pt>
                <c:pt idx="2">
                  <c:v>Nej</c:v>
                </c:pt>
              </c:strCache>
            </c:strRef>
          </c:cat>
          <c:val>
            <c:numRef>
              <c:f>Sheet1!$B$2:$B$4</c:f>
              <c:numCache>
                <c:formatCode>General</c:formatCode>
                <c:ptCount val="3"/>
                <c:pt idx="0">
                  <c:v>0.19354838709677419</c:v>
                </c:pt>
                <c:pt idx="1">
                  <c:v>3.2258064516129031E-2</c:v>
                </c:pt>
                <c:pt idx="2">
                  <c:v>0.77419354838709675</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77856766719325E-2"/>
          <c:y val="0.15360596039506164"/>
          <c:w val="0.96636366273949792"/>
          <c:h val="0.41256454423680317"/>
        </c:manualLayout>
      </c:layout>
      <c:barChart>
        <c:barDir val="col"/>
        <c:grouping val="clustered"/>
        <c:varyColors val="0"/>
        <c:ser>
          <c:idx val="0"/>
          <c:order val="0"/>
          <c:tx>
            <c:strRef>
              <c:f>Sheet1!$B$1</c:f>
              <c:strCache>
                <c:ptCount val="1"/>
                <c:pt idx="0">
                  <c:v>q8</c:v>
                </c:pt>
              </c:strCache>
            </c:strRef>
          </c:tx>
          <c:spPr>
            <a:solidFill>
              <a:srgbClr val="0071A1"/>
            </a:solidFill>
            <a:ln>
              <a:noFill/>
            </a:ln>
            <a:effectLst/>
          </c:spPr>
          <c:invertIfNegative val="0"/>
          <c:dPt>
            <c:idx val="3"/>
            <c:invertIfNegative val="0"/>
            <c:bubble3D val="0"/>
            <c:spPr>
              <a:solidFill>
                <a:srgbClr val="0071A1"/>
              </a:solidFill>
              <a:ln>
                <a:noFill/>
              </a:ln>
              <a:effectLst/>
            </c:spPr>
            <c:extLst>
              <c:ext xmlns:c16="http://schemas.microsoft.com/office/drawing/2014/chart" uri="{C3380CC4-5D6E-409C-BE32-E72D297353CC}">
                <c16:uniqueId val="{00000001-A45C-A94C-9432-B280276FEA48}"/>
              </c:ext>
            </c:extLst>
          </c:dPt>
          <c:dPt>
            <c:idx val="6"/>
            <c:invertIfNegative val="0"/>
            <c:bubble3D val="0"/>
            <c:spPr>
              <a:solidFill>
                <a:srgbClr val="0071A1"/>
              </a:solidFill>
              <a:ln>
                <a:noFill/>
              </a:ln>
              <a:effectLst/>
            </c:spPr>
            <c:extLst>
              <c:ext xmlns:c16="http://schemas.microsoft.com/office/drawing/2014/chart" uri="{C3380CC4-5D6E-409C-BE32-E72D297353CC}">
                <c16:uniqueId val="{00000003-A45C-A94C-9432-B280276FEA4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Ja</c:v>
                </c:pt>
                <c:pt idx="1">
                  <c:v>Nej</c:v>
                </c:pt>
              </c:strCache>
            </c:strRef>
          </c:cat>
          <c:val>
            <c:numRef>
              <c:f>Sheet1!$B$2:$B$3</c:f>
              <c:numCache>
                <c:formatCode>General</c:formatCode>
                <c:ptCount val="2"/>
                <c:pt idx="0">
                  <c:v>0.967741935483871</c:v>
                </c:pt>
                <c:pt idx="1">
                  <c:v>3.2258064516129031E-2</c:v>
                </c:pt>
              </c:numCache>
            </c:numRef>
          </c:val>
          <c:extLst>
            <c:ext xmlns:c16="http://schemas.microsoft.com/office/drawing/2014/chart" uri="{C3380CC4-5D6E-409C-BE32-E72D297353CC}">
              <c16:uniqueId val="{00000004-A45C-A94C-9432-B280276FEA48}"/>
            </c:ext>
          </c:extLst>
        </c:ser>
        <c:dLbls>
          <c:showLegendKey val="0"/>
          <c:showVal val="0"/>
          <c:showCatName val="0"/>
          <c:showSerName val="0"/>
          <c:showPercent val="0"/>
          <c:showBubbleSize val="0"/>
        </c:dLbls>
        <c:gapWidth val="55"/>
        <c:axId val="494139871"/>
        <c:axId val="494286031"/>
      </c:barChart>
      <c:catAx>
        <c:axId val="4941398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crossAx val="494286031"/>
        <c:crosses val="autoZero"/>
        <c:auto val="1"/>
        <c:lblAlgn val="ctr"/>
        <c:lblOffset val="100"/>
        <c:noMultiLvlLbl val="0"/>
      </c:catAx>
      <c:valAx>
        <c:axId val="494286031"/>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Univers LT Std 55" panose="020B0603020202020204" pitchFamily="34" charset="0"/>
                <a:ea typeface="+mn-ea"/>
                <a:cs typeface="+mn-cs"/>
              </a:defRPr>
            </a:pPr>
            <a:endParaRPr lang="sv-SE"/>
          </a:p>
        </c:txPr>
        <c:crossAx val="494139871"/>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Univers LT Std 55" panose="020B0603020202020204" pitchFamily="34" charset="0"/>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C99F5C-CBF5-DF46-A547-7E4FFE295152}" type="datetimeFigureOut">
              <a:rPr lang="sv-SE"/>
              <a:t>2025-11-27</a:t>
            </a:fld>
            <a:endParaRPr lang="sv-SE"/>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A202B6-01B5-D644-AEF6-2AC400292CD8}" type="slidenum">
              <a:rPr/>
              <a:t>‹#›</a:t>
            </a:fld>
            <a:endParaRPr lang="sv-SE"/>
          </a:p>
        </p:txBody>
      </p:sp>
    </p:spTree>
    <p:extLst>
      <p:ext uri="{BB962C8B-B14F-4D97-AF65-F5344CB8AC3E}">
        <p14:creationId xmlns:p14="http://schemas.microsoft.com/office/powerpoint/2010/main" val="1014046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sv-SE"/>
          </a:p>
        </p:txBody>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2</a:t>
            </a:fld>
            <a:endParaRPr lang="sv-SE"/>
          </a:p>
        </p:txBody>
      </p:sp>
    </p:spTree>
    <p:extLst>
      <p:ext uri="{BB962C8B-B14F-4D97-AF65-F5344CB8AC3E}">
        <p14:creationId xmlns:p14="http://schemas.microsoft.com/office/powerpoint/2010/main" val="1548649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sv-SE"/>
          </a:p>
        </p:txBody>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fld id="{21A202B6-01B5-D644-AEF6-2AC400292CD8}" type="slidenum">
              <a:rPr/>
              <a:t>3</a:t>
            </a:fld>
            <a:endParaRPr lang="sv-SE"/>
          </a:p>
        </p:txBody>
      </p:sp>
    </p:spTree>
    <p:extLst>
      <p:ext uri="{BB962C8B-B14F-4D97-AF65-F5344CB8AC3E}">
        <p14:creationId xmlns:p14="http://schemas.microsoft.com/office/powerpoint/2010/main" val="4070944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E478E9F-EA97-584B-A2E9-A3C9F49DCB73}"/>
              </a:ext>
            </a:extLst>
          </p:cNvPr>
          <p:cNvSpPr>
            <a:spLocks noGrp="1"/>
          </p:cNvSpPr>
          <p:nvPr>
            <p:ph type="title"/>
          </p:nvPr>
        </p:nvSpPr>
        <p:spPr/>
        <p:txBody>
          <a:bodyPr/>
          <a:lstStyle/>
          <a:p>
            <a:r>
              <a:rPr lang="en-US" dirty="0"/>
              <a:t>Click to edit Master title style</a:t>
            </a:r>
            <a:endParaRPr lang="sv-SE" dirty="0"/>
          </a:p>
        </p:txBody>
      </p:sp>
      <p:sp>
        <p:nvSpPr>
          <p:cNvPr id="15" name="Slide Number Placeholder 14">
            <a:extLst>
              <a:ext uri="{FF2B5EF4-FFF2-40B4-BE49-F238E27FC236}">
                <a16:creationId xmlns:a16="http://schemas.microsoft.com/office/drawing/2014/main" id="{D44DBCCD-EA1F-1546-9FCF-0E871F458856}"/>
              </a:ext>
            </a:extLst>
          </p:cNvPr>
          <p:cNvSpPr>
            <a:spLocks noGrp="1"/>
          </p:cNvSpPr>
          <p:nvPr>
            <p:ph type="sldNum" sz="quarter" idx="11"/>
          </p:nvPr>
        </p:nvSpPr>
        <p:spPr>
          <a:xfrm>
            <a:off x="2792760" y="6356352"/>
            <a:ext cx="2228850" cy="365125"/>
          </a:xfrm>
        </p:spPr>
        <p:txBody>
          <a:bodyPr/>
          <a:lstStyle/>
          <a:p>
            <a:fld id="{35DC3D6C-A556-0D48-B15A-DD8A2D5F88FC}"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8623" y="735981"/>
            <a:ext cx="8543925" cy="26333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DC3D6C-A556-0D48-B15A-DD8A2D5F88FC}" type="slidenum">
              <a:rPr/>
              <a:t>‹#›</a:t>
            </a:fld>
            <a:endParaRPr lang="sv-SE"/>
          </a:p>
        </p:txBody>
      </p:sp>
    </p:spTree>
    <p:extLst>
      <p:ext uri="{BB962C8B-B14F-4D97-AF65-F5344CB8AC3E}">
        <p14:creationId xmlns:p14="http://schemas.microsoft.com/office/powerpoint/2010/main" val="946732147"/>
      </p:ext>
    </p:extLst>
  </p:cSld>
  <p:clrMap bg1="lt1" tx1="dk1" bg2="lt2" tx2="dk2" accent1="accent1" accent2="accent2" accent3="accent3" accent4="accent4" accent5="accent5" accent6="accent6" hlink="hlink" folHlink="folHlink"/>
  <p:sldLayoutIdLst>
    <p:sldLayoutId id="2147483661" r:id="rId1"/>
    <p:sldLayoutId id="2147483667" r:id="rId2"/>
  </p:sldLayoutIdLst>
  <p:hf hdr="0" dt="0"/>
  <p:txStyles>
    <p:titleStyle>
      <a:lvl1pPr algn="l" defTabSz="914400" rtl="0" eaLnBrk="1" latinLnBrk="0" hangingPunct="1">
        <a:lnSpc>
          <a:spcPct val="90000"/>
        </a:lnSpc>
        <a:spcBef>
          <a:spcPct val="0"/>
        </a:spcBef>
        <a:buNone/>
        <a:defRPr sz="2000" b="1" i="0" kern="1200">
          <a:solidFill>
            <a:schemeClr val="tx1"/>
          </a:solidFill>
          <a:latin typeface="Arial Black" panose="020B0604020202020204" pitchFamily="34" charset="0"/>
          <a:ea typeface="+mj-ea"/>
          <a:cs typeface="Arial Black"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824156" y="2492896"/>
            <a:ext cx="8248508" cy="5914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Lägerverksamheten</a:t>
            </a:r>
            <a:endParaRPr lang="sv-SE" sz="2400" b="1" kern="0" dirty="0">
              <a:solidFill>
                <a:srgbClr val="231F20"/>
              </a:solidFill>
              <a:latin typeface="Arial Black" charset="0"/>
              <a:ea typeface="Arial Black" charset="0"/>
              <a:cs typeface="Arial Black" charset="0"/>
            </a:endParaRPr>
          </a:p>
        </p:txBody>
      </p:sp>
      <p:sp>
        <p:nvSpPr>
          <p:cNvPr id="16" name="Underrubrik 2">
            <a:extLst>
              <a:ext uri="{FF2B5EF4-FFF2-40B4-BE49-F238E27FC236}">
                <a16:creationId xmlns:a16="http://schemas.microsoft.com/office/drawing/2014/main" id="{378DBFEB-4C66-B04B-A4CE-5988880B2B2C}"/>
              </a:ext>
            </a:extLst>
          </p:cNvPr>
          <p:cNvSpPr txBox="1">
            <a:spLocks/>
          </p:cNvSpPr>
          <p:nvPr/>
        </p:nvSpPr>
        <p:spPr bwMode="auto">
          <a:xfrm>
            <a:off x="837646" y="3342312"/>
            <a:ext cx="7571738" cy="145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noProof="1">
                <a:solidFill>
                  <a:srgbClr val="231F20"/>
                </a:solidFill>
                <a:latin typeface="Arial Black" charset="0"/>
                <a:ea typeface="Arial Black" charset="0"/>
                <a:cs typeface="Arial Black" charset="0"/>
              </a:rPr>
              <a:t>Göteborg, Klostergården</a:t>
            </a:r>
            <a:endParaRPr lang="sv-SE" sz="2000" b="1" kern="0" dirty="0">
              <a:solidFill>
                <a:srgbClr val="231F20"/>
              </a:solidFill>
              <a:latin typeface="Arial Black" charset="0"/>
              <a:ea typeface="Arial Black" charset="0"/>
              <a:cs typeface="Arial Black" charset="0"/>
            </a:endParaRPr>
          </a:p>
        </p:txBody>
      </p:sp>
      <p:pic>
        <p:nvPicPr>
          <p:cNvPr id="3" name="Bildobjekt 2">
            <a:extLst>
              <a:ext uri="{FF2B5EF4-FFF2-40B4-BE49-F238E27FC236}">
                <a16:creationId xmlns:a16="http://schemas.microsoft.com/office/drawing/2014/main" id="{E9670B28-CA72-21DE-2802-642FE4F7C4EF}"/>
              </a:ext>
            </a:extLst>
          </p:cNvPr>
          <p:cNvPicPr>
            <a:picLocks noChangeAspect="1"/>
          </p:cNvPicPr>
          <p:nvPr/>
        </p:nvPicPr>
        <p:blipFill>
          <a:blip r:embed="rId2"/>
          <a:srcRect t="30736" b="30736"/>
          <a:stretch/>
        </p:blipFill>
        <p:spPr>
          <a:xfrm>
            <a:off x="547042" y="260648"/>
            <a:ext cx="1800200" cy="693568"/>
          </a:xfrm>
          <a:prstGeom prst="rect">
            <a:avLst/>
          </a:prstGeom>
        </p:spPr>
      </p:pic>
      <p:pic>
        <p:nvPicPr>
          <p:cNvPr id="2" name="Bildobjekt 1">
            <a:extLst>
              <a:ext uri="{FF2B5EF4-FFF2-40B4-BE49-F238E27FC236}">
                <a16:creationId xmlns:a16="http://schemas.microsoft.com/office/drawing/2014/main" id="{FEBF7B20-8E57-ABDC-D7A6-E06C6AFA6FB3}"/>
              </a:ext>
            </a:extLst>
          </p:cNvPr>
          <p:cNvPicPr>
            <a:picLocks noChangeAspect="1"/>
          </p:cNvPicPr>
          <p:nvPr/>
        </p:nvPicPr>
        <p:blipFill>
          <a:blip r:embed="rId3"/>
          <a:stretch>
            <a:fillRect/>
          </a:stretch>
        </p:blipFill>
        <p:spPr>
          <a:xfrm>
            <a:off x="2504728" y="395934"/>
            <a:ext cx="570461" cy="521162"/>
          </a:xfrm>
          <a:prstGeom prst="rect">
            <a:avLst/>
          </a:prstGeom>
        </p:spPr>
      </p:pic>
    </p:spTree>
    <p:extLst>
      <p:ext uri="{BB962C8B-B14F-4D97-AF65-F5344CB8AC3E}">
        <p14:creationId xmlns:p14="http://schemas.microsoft.com/office/powerpoint/2010/main" val="1020854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10</a:t>
            </a:fld>
            <a:endParaRPr lang="sv-SE"/>
          </a:p>
        </p:txBody>
      </p:sp>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personalen om dig?</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graphicFrame>
        <p:nvGraphicFramePr>
          <p:cNvPr id="2" name="Diagram 1">
            <a:extLst>
              <a:ext uri="{FF2B5EF4-FFF2-40B4-BE49-F238E27FC236}">
                <a16:creationId xmlns:a16="http://schemas.microsoft.com/office/drawing/2014/main" id="{10EDEC98-571C-BFF3-769C-C101F0162AF3}"/>
              </a:ext>
            </a:extLst>
          </p:cNvPr>
          <p:cNvGraphicFramePr/>
          <p:nvPr>
            <p:extLst>
              <p:ext uri="{D42A27DB-BD31-4B8C-83A1-F6EECF244321}">
                <p14:modId xmlns:p14="http://schemas.microsoft.com/office/powerpoint/2010/main" val="255253351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A731B01F-D72E-4161-2070-77EBC7439433}"/>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197817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11</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Bryr sig personalen om dig?</a:t>
            </a:r>
          </a:p>
        </p:txBody>
      </p:sp>
      <p:sp>
        <p:nvSpPr>
          <p:cNvPr id="4" name="textruta 3">
            <a:extLst>
              <a:ext uri="{FF2B5EF4-FFF2-40B4-BE49-F238E27FC236}">
                <a16:creationId xmlns:a16="http://schemas.microsoft.com/office/drawing/2014/main" id="{9D0C045F-E8A4-709E-6F26-C747DBBD86B9}"/>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graphicFrame>
        <p:nvGraphicFramePr>
          <p:cNvPr id="5" name="Tabell 10">
            <a:extLst>
              <a:ext uri="{FF2B5EF4-FFF2-40B4-BE49-F238E27FC236}">
                <a16:creationId xmlns:a16="http://schemas.microsoft.com/office/drawing/2014/main" id="{77F199D1-34EA-91AE-0E9F-00603C1A2DE8}"/>
              </a:ext>
            </a:extLst>
          </p:cNvPr>
          <p:cNvGraphicFramePr>
            <a:graphicFrameLocks noGrp="1"/>
          </p:cNvGraphicFramePr>
          <p:nvPr>
            <p:extLst>
              <p:ext uri="{D42A27DB-BD31-4B8C-83A1-F6EECF244321}">
                <p14:modId xmlns:p14="http://schemas.microsoft.com/office/powerpoint/2010/main" val="4255585334"/>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3460462095"/>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111582796"/>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Klostergården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91%</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2119449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42E3A-590A-F4A6-D0D3-DFD022F1E772}"/>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844B4C62-A4F6-2CB7-6D6F-7053674FF2FA}"/>
              </a:ext>
            </a:extLst>
          </p:cNvPr>
          <p:cNvSpPr>
            <a:spLocks noGrp="1"/>
          </p:cNvSpPr>
          <p:nvPr>
            <p:ph type="sldNum" sz="quarter" idx="11"/>
          </p:nvPr>
        </p:nvSpPr>
        <p:spPr/>
        <p:txBody>
          <a:bodyPr/>
          <a:lstStyle/>
          <a:p>
            <a:fld id="{35DC3D6C-A556-0D48-B15A-DD8A2D5F88FC}" type="slidenum">
              <a:rPr lang="sv-SE" smtClean="0"/>
              <a:t>12</a:t>
            </a:fld>
            <a:endParaRPr lang="sv-SE"/>
          </a:p>
        </p:txBody>
      </p:sp>
      <p:sp>
        <p:nvSpPr>
          <p:cNvPr id="7" name="TextBox 14">
            <a:extLst>
              <a:ext uri="{FF2B5EF4-FFF2-40B4-BE49-F238E27FC236}">
                <a16:creationId xmlns:a16="http://schemas.microsoft.com/office/drawing/2014/main" id="{32F4200E-E57E-23A1-6C5B-CFA7E73BE3BA}"/>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personalen med dig så att du förstår vad de menar?</a:t>
            </a:r>
          </a:p>
        </p:txBody>
      </p:sp>
      <p:sp>
        <p:nvSpPr>
          <p:cNvPr id="11" name="textruta 10">
            <a:extLst>
              <a:ext uri="{FF2B5EF4-FFF2-40B4-BE49-F238E27FC236}">
                <a16:creationId xmlns:a16="http://schemas.microsoft.com/office/drawing/2014/main" id="{DA5BDCEF-CE62-9BA2-42FB-B809423B40A0}"/>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graphicFrame>
        <p:nvGraphicFramePr>
          <p:cNvPr id="2" name="Diagram 1">
            <a:extLst>
              <a:ext uri="{FF2B5EF4-FFF2-40B4-BE49-F238E27FC236}">
                <a16:creationId xmlns:a16="http://schemas.microsoft.com/office/drawing/2014/main" id="{2354ECAD-A3FF-7119-13D0-A575B523D9D3}"/>
              </a:ext>
            </a:extLst>
          </p:cNvPr>
          <p:cNvGraphicFramePr/>
          <p:nvPr>
            <p:extLst>
              <p:ext uri="{D42A27DB-BD31-4B8C-83A1-F6EECF244321}">
                <p14:modId xmlns:p14="http://schemas.microsoft.com/office/powerpoint/2010/main" val="205836743"/>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5BB94E80-ADA6-B990-1D87-01165F05D41B}"/>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4089385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4B547-C9EB-AAA4-2907-BB44142C751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E3397A5-EFAD-4423-A640-1174C2714104}"/>
              </a:ext>
            </a:extLst>
          </p:cNvPr>
          <p:cNvSpPr>
            <a:spLocks noGrp="1"/>
          </p:cNvSpPr>
          <p:nvPr>
            <p:ph type="sldNum" sz="quarter" idx="11"/>
          </p:nvPr>
        </p:nvSpPr>
        <p:spPr/>
        <p:txBody>
          <a:bodyPr/>
          <a:lstStyle/>
          <a:p>
            <a:fld id="{35DC3D6C-A556-0D48-B15A-DD8A2D5F88FC}" type="slidenum">
              <a:rPr lang="sv-SE" smtClean="0"/>
              <a:t>13</a:t>
            </a:fld>
            <a:endParaRPr lang="sv-SE"/>
          </a:p>
        </p:txBody>
      </p:sp>
      <p:sp>
        <p:nvSpPr>
          <p:cNvPr id="7" name="TextBox 14">
            <a:extLst>
              <a:ext uri="{FF2B5EF4-FFF2-40B4-BE49-F238E27FC236}">
                <a16:creationId xmlns:a16="http://schemas.microsoft.com/office/drawing/2014/main" id="{E32849D9-DB69-E3D2-0C9A-548AE37D380A}"/>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Pratar personalen med dig så att du förstår vad de menar?</a:t>
            </a:r>
          </a:p>
        </p:txBody>
      </p:sp>
      <p:sp>
        <p:nvSpPr>
          <p:cNvPr id="4" name="textruta 3">
            <a:extLst>
              <a:ext uri="{FF2B5EF4-FFF2-40B4-BE49-F238E27FC236}">
                <a16:creationId xmlns:a16="http://schemas.microsoft.com/office/drawing/2014/main" id="{5BE3FD1E-894A-69F2-3B14-4A3FE7E2782A}"/>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graphicFrame>
        <p:nvGraphicFramePr>
          <p:cNvPr id="5" name="Tabell 10">
            <a:extLst>
              <a:ext uri="{FF2B5EF4-FFF2-40B4-BE49-F238E27FC236}">
                <a16:creationId xmlns:a16="http://schemas.microsoft.com/office/drawing/2014/main" id="{7D98134B-0F0A-BBB7-3C3B-AD4134D27FD6}"/>
              </a:ext>
            </a:extLst>
          </p:cNvPr>
          <p:cNvGraphicFramePr>
            <a:graphicFrameLocks noGrp="1"/>
          </p:cNvGraphicFramePr>
          <p:nvPr>
            <p:extLst>
              <p:ext uri="{D42A27DB-BD31-4B8C-83A1-F6EECF244321}">
                <p14:modId xmlns:p14="http://schemas.microsoft.com/office/powerpoint/2010/main" val="2914968729"/>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2565420904"/>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1060072978"/>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Klostergården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91%</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937044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39C94-6E67-77C7-71F2-3976A0115A40}"/>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D7F78E67-A535-654C-8590-5102B714BF6C}"/>
              </a:ext>
            </a:extLst>
          </p:cNvPr>
          <p:cNvSpPr>
            <a:spLocks noGrp="1"/>
          </p:cNvSpPr>
          <p:nvPr>
            <p:ph type="sldNum" sz="quarter" idx="11"/>
          </p:nvPr>
        </p:nvSpPr>
        <p:spPr/>
        <p:txBody>
          <a:bodyPr/>
          <a:lstStyle/>
          <a:p>
            <a:fld id="{35DC3D6C-A556-0D48-B15A-DD8A2D5F88FC}" type="slidenum">
              <a:rPr lang="sv-SE" smtClean="0"/>
              <a:t>14</a:t>
            </a:fld>
            <a:endParaRPr lang="sv-SE"/>
          </a:p>
        </p:txBody>
      </p:sp>
      <p:sp>
        <p:nvSpPr>
          <p:cNvPr id="7" name="TextBox 14">
            <a:extLst>
              <a:ext uri="{FF2B5EF4-FFF2-40B4-BE49-F238E27FC236}">
                <a16:creationId xmlns:a16="http://schemas.microsoft.com/office/drawing/2014/main" id="{4038C1B7-747D-4ED5-DA26-485656B9F5B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personalen vad du säger?</a:t>
            </a:r>
          </a:p>
        </p:txBody>
      </p:sp>
      <p:sp>
        <p:nvSpPr>
          <p:cNvPr id="11" name="textruta 10">
            <a:extLst>
              <a:ext uri="{FF2B5EF4-FFF2-40B4-BE49-F238E27FC236}">
                <a16:creationId xmlns:a16="http://schemas.microsoft.com/office/drawing/2014/main" id="{6DEA9AA1-3CC9-B483-6B43-82B329BA38E6}"/>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graphicFrame>
        <p:nvGraphicFramePr>
          <p:cNvPr id="2" name="Diagram 1">
            <a:extLst>
              <a:ext uri="{FF2B5EF4-FFF2-40B4-BE49-F238E27FC236}">
                <a16:creationId xmlns:a16="http://schemas.microsoft.com/office/drawing/2014/main" id="{70AA7D74-F20A-E54F-AD66-D8DAF3BAF35F}"/>
              </a:ext>
            </a:extLst>
          </p:cNvPr>
          <p:cNvGraphicFramePr/>
          <p:nvPr>
            <p:extLst>
              <p:ext uri="{D42A27DB-BD31-4B8C-83A1-F6EECF244321}">
                <p14:modId xmlns:p14="http://schemas.microsoft.com/office/powerpoint/2010/main" val="2628594834"/>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93CFF69D-C0FB-64D6-4C92-B5F6844413D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2013843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D0AD0-5E74-9892-52BA-80382E1F0DE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25E2FDD-61C3-861D-BF8C-56F3C16ECD79}"/>
              </a:ext>
            </a:extLst>
          </p:cNvPr>
          <p:cNvSpPr>
            <a:spLocks noGrp="1"/>
          </p:cNvSpPr>
          <p:nvPr>
            <p:ph type="sldNum" sz="quarter" idx="11"/>
          </p:nvPr>
        </p:nvSpPr>
        <p:spPr/>
        <p:txBody>
          <a:bodyPr/>
          <a:lstStyle/>
          <a:p>
            <a:fld id="{35DC3D6C-A556-0D48-B15A-DD8A2D5F88FC}" type="slidenum">
              <a:rPr lang="sv-SE" smtClean="0"/>
              <a:t>15</a:t>
            </a:fld>
            <a:endParaRPr lang="sv-SE"/>
          </a:p>
        </p:txBody>
      </p:sp>
      <p:sp>
        <p:nvSpPr>
          <p:cNvPr id="7" name="TextBox 14">
            <a:extLst>
              <a:ext uri="{FF2B5EF4-FFF2-40B4-BE49-F238E27FC236}">
                <a16:creationId xmlns:a16="http://schemas.microsoft.com/office/drawing/2014/main" id="{0AD692B5-994E-C66E-22E3-8B949E6878C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Förstår personalen vad du säger?</a:t>
            </a:r>
          </a:p>
        </p:txBody>
      </p:sp>
      <p:sp>
        <p:nvSpPr>
          <p:cNvPr id="4" name="textruta 3">
            <a:extLst>
              <a:ext uri="{FF2B5EF4-FFF2-40B4-BE49-F238E27FC236}">
                <a16:creationId xmlns:a16="http://schemas.microsoft.com/office/drawing/2014/main" id="{4812F010-8DC0-F183-0700-1024F28F8B7A}"/>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graphicFrame>
        <p:nvGraphicFramePr>
          <p:cNvPr id="5" name="Tabell 10">
            <a:extLst>
              <a:ext uri="{FF2B5EF4-FFF2-40B4-BE49-F238E27FC236}">
                <a16:creationId xmlns:a16="http://schemas.microsoft.com/office/drawing/2014/main" id="{1CE67DEA-B951-DF48-E5B4-11D402597D50}"/>
              </a:ext>
            </a:extLst>
          </p:cNvPr>
          <p:cNvGraphicFramePr>
            <a:graphicFrameLocks noGrp="1"/>
          </p:cNvGraphicFramePr>
          <p:nvPr>
            <p:extLst>
              <p:ext uri="{D42A27DB-BD31-4B8C-83A1-F6EECF244321}">
                <p14:modId xmlns:p14="http://schemas.microsoft.com/office/powerpoint/2010/main" val="1376752264"/>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3169576120"/>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2883703821"/>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Klostergården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78</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86%</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82%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872741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44547-8599-104D-82B8-59D93E8D2A64}"/>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9C892978-F594-140C-24A3-B2D25A3A9B49}"/>
              </a:ext>
            </a:extLst>
          </p:cNvPr>
          <p:cNvSpPr>
            <a:spLocks noGrp="1"/>
          </p:cNvSpPr>
          <p:nvPr>
            <p:ph type="sldNum" sz="quarter" idx="11"/>
          </p:nvPr>
        </p:nvSpPr>
        <p:spPr/>
        <p:txBody>
          <a:bodyPr/>
          <a:lstStyle/>
          <a:p>
            <a:fld id="{35DC3D6C-A556-0D48-B15A-DD8A2D5F88FC}" type="slidenum">
              <a:rPr lang="sv-SE" smtClean="0"/>
              <a:t>16</a:t>
            </a:fld>
            <a:endParaRPr lang="sv-SE"/>
          </a:p>
        </p:txBody>
      </p:sp>
      <p:sp>
        <p:nvSpPr>
          <p:cNvPr id="7" name="TextBox 14">
            <a:extLst>
              <a:ext uri="{FF2B5EF4-FFF2-40B4-BE49-F238E27FC236}">
                <a16:creationId xmlns:a16="http://schemas.microsoft.com/office/drawing/2014/main" id="{6EC9ECC6-F1D4-8D90-6FCA-DF0FAC9CBE11}"/>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Känner du dig trygg med personalen på läger?</a:t>
            </a:r>
          </a:p>
        </p:txBody>
      </p:sp>
      <p:sp>
        <p:nvSpPr>
          <p:cNvPr id="11" name="textruta 10">
            <a:extLst>
              <a:ext uri="{FF2B5EF4-FFF2-40B4-BE49-F238E27FC236}">
                <a16:creationId xmlns:a16="http://schemas.microsoft.com/office/drawing/2014/main" id="{A3CB8AD1-B1D7-D69D-1454-88449306DDB0}"/>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graphicFrame>
        <p:nvGraphicFramePr>
          <p:cNvPr id="2" name="Diagram 1">
            <a:extLst>
              <a:ext uri="{FF2B5EF4-FFF2-40B4-BE49-F238E27FC236}">
                <a16:creationId xmlns:a16="http://schemas.microsoft.com/office/drawing/2014/main" id="{989F47AD-F439-7911-657B-BC4778A80BBF}"/>
              </a:ext>
            </a:extLst>
          </p:cNvPr>
          <p:cNvGraphicFramePr/>
          <p:nvPr>
            <p:extLst>
              <p:ext uri="{D42A27DB-BD31-4B8C-83A1-F6EECF244321}">
                <p14:modId xmlns:p14="http://schemas.microsoft.com/office/powerpoint/2010/main" val="1135207751"/>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93278882-E39C-E475-1DE2-0B34661B85C1}"/>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1617238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F4EA1-BC44-F2C8-CD69-C01AF11330B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750441C-BFD8-CDFC-7C9B-1FADC548BE0A}"/>
              </a:ext>
            </a:extLst>
          </p:cNvPr>
          <p:cNvSpPr>
            <a:spLocks noGrp="1"/>
          </p:cNvSpPr>
          <p:nvPr>
            <p:ph type="sldNum" sz="quarter" idx="11"/>
          </p:nvPr>
        </p:nvSpPr>
        <p:spPr/>
        <p:txBody>
          <a:bodyPr/>
          <a:lstStyle/>
          <a:p>
            <a:fld id="{35DC3D6C-A556-0D48-B15A-DD8A2D5F88FC}" type="slidenum">
              <a:rPr lang="sv-SE" smtClean="0"/>
              <a:t>17</a:t>
            </a:fld>
            <a:endParaRPr lang="sv-SE"/>
          </a:p>
        </p:txBody>
      </p:sp>
      <p:sp>
        <p:nvSpPr>
          <p:cNvPr id="7" name="TextBox 14">
            <a:extLst>
              <a:ext uri="{FF2B5EF4-FFF2-40B4-BE49-F238E27FC236}">
                <a16:creationId xmlns:a16="http://schemas.microsoft.com/office/drawing/2014/main" id="{F189C391-56F0-516A-513D-2B52E625F03D}"/>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Känner du dig trygg med personalen på läger?</a:t>
            </a:r>
          </a:p>
        </p:txBody>
      </p:sp>
      <p:graphicFrame>
        <p:nvGraphicFramePr>
          <p:cNvPr id="2" name="Tabell 10">
            <a:extLst>
              <a:ext uri="{FF2B5EF4-FFF2-40B4-BE49-F238E27FC236}">
                <a16:creationId xmlns:a16="http://schemas.microsoft.com/office/drawing/2014/main" id="{2929B10B-7DB1-7F3A-E841-C99FEE691D5B}"/>
              </a:ext>
            </a:extLst>
          </p:cNvPr>
          <p:cNvGraphicFramePr>
            <a:graphicFrameLocks noGrp="1"/>
          </p:cNvGraphicFramePr>
          <p:nvPr>
            <p:extLst>
              <p:ext uri="{D42A27DB-BD31-4B8C-83A1-F6EECF244321}">
                <p14:modId xmlns:p14="http://schemas.microsoft.com/office/powerpoint/2010/main" val="3180434225"/>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4207212643"/>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3416070792"/>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Klostergården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81</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97%</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88 %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E7E0FDB5-ADCA-753E-9BDB-59EE458765D4}"/>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1422381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6E4AC-D60F-8859-B8C3-ABCF0F1D062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663ECBC-9C5D-FA07-D27E-47A850A62C81}"/>
              </a:ext>
            </a:extLst>
          </p:cNvPr>
          <p:cNvSpPr>
            <a:spLocks noGrp="1"/>
          </p:cNvSpPr>
          <p:nvPr>
            <p:ph type="sldNum" sz="quarter" idx="11"/>
          </p:nvPr>
        </p:nvSpPr>
        <p:spPr/>
        <p:txBody>
          <a:bodyPr/>
          <a:lstStyle/>
          <a:p>
            <a:fld id="{35DC3D6C-A556-0D48-B15A-DD8A2D5F88FC}" type="slidenum">
              <a:rPr lang="sv-SE" smtClean="0"/>
              <a:t>18</a:t>
            </a:fld>
            <a:endParaRPr lang="sv-SE"/>
          </a:p>
        </p:txBody>
      </p:sp>
      <p:sp>
        <p:nvSpPr>
          <p:cNvPr id="7" name="TextBox 14">
            <a:extLst>
              <a:ext uri="{FF2B5EF4-FFF2-40B4-BE49-F238E27FC236}">
                <a16:creationId xmlns:a16="http://schemas.microsoft.com/office/drawing/2014/main" id="{FBDD679C-C6DC-EE0F-93D2-1A6DD6ABCDC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på läger?</a:t>
            </a:r>
          </a:p>
        </p:txBody>
      </p:sp>
      <p:sp>
        <p:nvSpPr>
          <p:cNvPr id="11" name="textruta 10">
            <a:extLst>
              <a:ext uri="{FF2B5EF4-FFF2-40B4-BE49-F238E27FC236}">
                <a16:creationId xmlns:a16="http://schemas.microsoft.com/office/drawing/2014/main" id="{CF49F725-2ACA-AF85-6276-A2BE79787770}"/>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graphicFrame>
        <p:nvGraphicFramePr>
          <p:cNvPr id="2" name="Diagram 1">
            <a:extLst>
              <a:ext uri="{FF2B5EF4-FFF2-40B4-BE49-F238E27FC236}">
                <a16:creationId xmlns:a16="http://schemas.microsoft.com/office/drawing/2014/main" id="{B4DF941D-437B-536D-0AE7-5D70099182C7}"/>
              </a:ext>
            </a:extLst>
          </p:cNvPr>
          <p:cNvGraphicFramePr/>
          <p:nvPr>
            <p:extLst>
              <p:ext uri="{D42A27DB-BD31-4B8C-83A1-F6EECF244321}">
                <p14:modId xmlns:p14="http://schemas.microsoft.com/office/powerpoint/2010/main" val="352316567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BA77D8D9-82F0-4028-9D32-80020AC026B0}"/>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13186517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B3FAE-0C33-57F1-0E4C-E15D1230F9B4}"/>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FABF73F-C4F2-2835-DCE9-DE68BC1C0857}"/>
              </a:ext>
            </a:extLst>
          </p:cNvPr>
          <p:cNvSpPr>
            <a:spLocks noGrp="1"/>
          </p:cNvSpPr>
          <p:nvPr>
            <p:ph type="sldNum" sz="quarter" idx="11"/>
          </p:nvPr>
        </p:nvSpPr>
        <p:spPr/>
        <p:txBody>
          <a:bodyPr/>
          <a:lstStyle/>
          <a:p>
            <a:fld id="{35DC3D6C-A556-0D48-B15A-DD8A2D5F88FC}" type="slidenum">
              <a:rPr lang="sv-SE" smtClean="0"/>
              <a:t>19</a:t>
            </a:fld>
            <a:endParaRPr lang="sv-SE"/>
          </a:p>
        </p:txBody>
      </p:sp>
      <p:sp>
        <p:nvSpPr>
          <p:cNvPr id="7" name="TextBox 14">
            <a:extLst>
              <a:ext uri="{FF2B5EF4-FFF2-40B4-BE49-F238E27FC236}">
                <a16:creationId xmlns:a16="http://schemas.microsoft.com/office/drawing/2014/main" id="{113222C0-CA5B-A5D2-29D4-B13E90A44EFB}"/>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du rädd för någon/något på läger?</a:t>
            </a:r>
          </a:p>
        </p:txBody>
      </p:sp>
      <p:graphicFrame>
        <p:nvGraphicFramePr>
          <p:cNvPr id="2" name="Tabell 10">
            <a:extLst>
              <a:ext uri="{FF2B5EF4-FFF2-40B4-BE49-F238E27FC236}">
                <a16:creationId xmlns:a16="http://schemas.microsoft.com/office/drawing/2014/main" id="{CEC2C4D4-C4CC-9C5A-5014-81E2C630FEBD}"/>
              </a:ext>
            </a:extLst>
          </p:cNvPr>
          <p:cNvGraphicFramePr>
            <a:graphicFrameLocks noGrp="1"/>
          </p:cNvGraphicFramePr>
          <p:nvPr>
            <p:extLst>
              <p:ext uri="{D42A27DB-BD31-4B8C-83A1-F6EECF244321}">
                <p14:modId xmlns:p14="http://schemas.microsoft.com/office/powerpoint/2010/main" val="798838897"/>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803083593"/>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1915560422"/>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Klostergården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79</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19%</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11%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33 %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5%</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83%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6A628646-7BE5-2CD8-D3C3-0A9963F530E1}"/>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134450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2</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Bakgrund</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7910996"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har hanterats av analysföretaget </a:t>
            </a:r>
            <a:r>
              <a:rPr lang="sv-SE" sz="1100">
                <a:solidFill>
                  <a:srgbClr val="231F20"/>
                </a:solidFill>
              </a:rPr>
              <a:t>Lysio Research </a:t>
            </a:r>
            <a:r>
              <a:rPr lang="sv-SE" sz="1100" dirty="0">
                <a:solidFill>
                  <a:srgbClr val="231F20"/>
                </a:solidFill>
              </a:rPr>
              <a:t>på uppdrag förvaltningen för funktionsstöd i Göteborgs stad.</a:t>
            </a:r>
          </a:p>
          <a:p>
            <a:r>
              <a:rPr lang="sv-SE" sz="1100" dirty="0">
                <a:solidFill>
                  <a:srgbClr val="231F20"/>
                </a:solidFill>
              </a:rPr>
              <a:t> </a:t>
            </a:r>
          </a:p>
          <a:p>
            <a:r>
              <a:rPr lang="sv-SE" sz="1100" dirty="0">
                <a:solidFill>
                  <a:srgbClr val="231F20"/>
                </a:solidFill>
              </a:rPr>
              <a:t>Denna rapport gäller: Lägerverksamheter</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1" y="2044322"/>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Tillvägagångssätt</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69" y="2447099"/>
            <a:ext cx="7910995" cy="10208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1100" dirty="0">
                <a:solidFill>
                  <a:srgbClr val="231F20"/>
                </a:solidFill>
              </a:rPr>
              <a:t>Undersökningen genomförs huvudsakligen genom en webbenkät med unika inloggningskoder för varje brukare. Det innebär att en brukare enbart kan svara på respektive enkät en gång, vilket är en förutsättning för att resultat och svarsfrekvens ska vara korrekt. Varje enhet har fått en uppsättning unika koder som de sedan distribuerat till brukarna på den aktuella enheten.</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0" y="3605100"/>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Svarsfrekvens</a:t>
            </a:r>
            <a:endParaRPr lang="sv-SE" sz="2000" b="1" kern="0" dirty="0">
              <a:solidFill>
                <a:srgbClr val="231F20"/>
              </a:solidFill>
              <a:latin typeface="Arial Black" charset="0"/>
              <a:ea typeface="Arial Black" charset="0"/>
              <a:cs typeface="Arial Black" charset="0"/>
            </a:endParaRP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69" y="4007879"/>
            <a:ext cx="7354444" cy="1808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en-US" sz="1100" dirty="0">
                <a:solidFill>
                  <a:srgbClr val="231F20"/>
                </a:solidFill>
              </a:rPr>
              <a:t>Antal </a:t>
            </a:r>
            <a:r>
              <a:rPr lang="en-US" sz="1100" dirty="0" err="1">
                <a:solidFill>
                  <a:srgbClr val="231F20"/>
                </a:solidFill>
              </a:rPr>
              <a:t>brukare</a:t>
            </a:r>
            <a:r>
              <a:rPr lang="en-US" sz="1100" dirty="0">
                <a:solidFill>
                  <a:srgbClr val="231F20"/>
                </a:solidFill>
              </a:rPr>
              <a:t> som ingick i målgruppen för </a:t>
            </a:r>
            <a:r>
              <a:rPr lang="en-US" sz="1100" dirty="0" err="1">
                <a:solidFill>
                  <a:srgbClr val="231F20"/>
                </a:solidFill>
              </a:rPr>
              <a:t>enkäten</a:t>
            </a:r>
            <a:r>
              <a:rPr lang="en-US" sz="1100" dirty="0">
                <a:solidFill>
                  <a:srgbClr val="231F20"/>
                </a:solidFill>
              </a:rPr>
              <a:t> var 53. Totalt sett </a:t>
            </a:r>
            <a:r>
              <a:rPr lang="en-US" sz="1100" dirty="0" err="1">
                <a:solidFill>
                  <a:srgbClr val="231F20"/>
                </a:solidFill>
              </a:rPr>
              <a:t>har</a:t>
            </a:r>
            <a:r>
              <a:rPr lang="en-US" sz="1100" dirty="0">
                <a:solidFill>
                  <a:srgbClr val="231F20"/>
                </a:solidFill>
              </a:rPr>
              <a:t> 31 </a:t>
            </a:r>
            <a:r>
              <a:rPr lang="en-US" sz="1100" dirty="0" err="1">
                <a:solidFill>
                  <a:srgbClr val="231F20"/>
                </a:solidFill>
              </a:rPr>
              <a:t>svar</a:t>
            </a:r>
            <a:r>
              <a:rPr lang="en-US" sz="1100" dirty="0">
                <a:solidFill>
                  <a:srgbClr val="231F20"/>
                </a:solidFill>
              </a:rPr>
              <a:t> inkommit. Det innebär att svarsfrekvensen </a:t>
            </a:r>
            <a:r>
              <a:rPr lang="en-US" sz="1100" dirty="0" err="1">
                <a:solidFill>
                  <a:srgbClr val="231F20"/>
                </a:solidFill>
              </a:rPr>
              <a:t>är</a:t>
            </a:r>
            <a:r>
              <a:rPr lang="en-US" sz="1100" dirty="0">
                <a:solidFill>
                  <a:srgbClr val="231F20"/>
                </a:solidFill>
              </a:rPr>
              <a:t> 58 </a:t>
            </a:r>
            <a:r>
              <a:rPr lang="en-US" sz="1100" dirty="0" err="1">
                <a:solidFill>
                  <a:srgbClr val="231F20"/>
                </a:solidFill>
              </a:rPr>
              <a:t>procent</a:t>
            </a:r>
            <a:r>
              <a:rPr lang="en-US" sz="1100" dirty="0">
                <a:solidFill>
                  <a:srgbClr val="231F20"/>
                </a:solidFill>
              </a:rPr>
              <a:t>. </a:t>
            </a:r>
            <a:r>
              <a:rPr lang="sv-SE" sz="1100" dirty="0">
                <a:solidFill>
                  <a:srgbClr val="231F20"/>
                </a:solidFill>
              </a:rPr>
              <a:t>Resultat visas inte för frågor med färre än fem svar. En låg svarsfrekvens eller ett litet antal deltagare i undersökningen innebär att resultaten ska tolkas med försiktighet. </a:t>
            </a:r>
          </a:p>
        </p:txBody>
      </p:sp>
      <p:sp>
        <p:nvSpPr>
          <p:cNvPr id="11" name="textruta 10">
            <a:extLst>
              <a:ext uri="{FF2B5EF4-FFF2-40B4-BE49-F238E27FC236}">
                <a16:creationId xmlns:a16="http://schemas.microsoft.com/office/drawing/2014/main" id="{C15D4797-41C1-3F49-B223-9EE38C52EF84}"/>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1587810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D696A-A805-A80C-80F2-DFD7DFF5481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F18E012-A962-016B-E52A-BBAF8A24202C}"/>
              </a:ext>
            </a:extLst>
          </p:cNvPr>
          <p:cNvSpPr>
            <a:spLocks noGrp="1"/>
          </p:cNvSpPr>
          <p:nvPr>
            <p:ph type="sldNum" sz="quarter" idx="11"/>
          </p:nvPr>
        </p:nvSpPr>
        <p:spPr/>
        <p:txBody>
          <a:bodyPr/>
          <a:lstStyle/>
          <a:p>
            <a:fld id="{35DC3D6C-A556-0D48-B15A-DD8A2D5F88FC}" type="slidenum">
              <a:rPr lang="sv-SE" smtClean="0"/>
              <a:t>20</a:t>
            </a:fld>
            <a:endParaRPr lang="sv-SE"/>
          </a:p>
        </p:txBody>
      </p:sp>
      <p:sp>
        <p:nvSpPr>
          <p:cNvPr id="7" name="TextBox 14">
            <a:extLst>
              <a:ext uri="{FF2B5EF4-FFF2-40B4-BE49-F238E27FC236}">
                <a16:creationId xmlns:a16="http://schemas.microsoft.com/office/drawing/2014/main" id="{7AA6E709-E9AC-F6AB-A46D-E4A1E4E7C0ED}"/>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på läger?</a:t>
            </a:r>
          </a:p>
        </p:txBody>
      </p:sp>
      <p:sp>
        <p:nvSpPr>
          <p:cNvPr id="11" name="textruta 10">
            <a:extLst>
              <a:ext uri="{FF2B5EF4-FFF2-40B4-BE49-F238E27FC236}">
                <a16:creationId xmlns:a16="http://schemas.microsoft.com/office/drawing/2014/main" id="{5ECE437A-7B21-1197-F503-8295652897B9}"/>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graphicFrame>
        <p:nvGraphicFramePr>
          <p:cNvPr id="2" name="Diagram 1">
            <a:extLst>
              <a:ext uri="{FF2B5EF4-FFF2-40B4-BE49-F238E27FC236}">
                <a16:creationId xmlns:a16="http://schemas.microsoft.com/office/drawing/2014/main" id="{5A901BA7-BF17-370A-1248-57EE820B5296}"/>
              </a:ext>
            </a:extLst>
          </p:cNvPr>
          <p:cNvGraphicFramePr/>
          <p:nvPr>
            <p:extLst>
              <p:ext uri="{D42A27DB-BD31-4B8C-83A1-F6EECF244321}">
                <p14:modId xmlns:p14="http://schemas.microsoft.com/office/powerpoint/2010/main" val="1196899627"/>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1276B1DF-492C-6F86-E331-0D727A018A71}"/>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3221571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8AE87-CD59-FCE7-F075-BB752DE4C44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1AF4323-E6E7-1D82-AC15-0189CD23047E}"/>
              </a:ext>
            </a:extLst>
          </p:cNvPr>
          <p:cNvSpPr>
            <a:spLocks noGrp="1"/>
          </p:cNvSpPr>
          <p:nvPr>
            <p:ph type="sldNum" sz="quarter" idx="11"/>
          </p:nvPr>
        </p:nvSpPr>
        <p:spPr/>
        <p:txBody>
          <a:bodyPr/>
          <a:lstStyle/>
          <a:p>
            <a:fld id="{35DC3D6C-A556-0D48-B15A-DD8A2D5F88FC}" type="slidenum">
              <a:rPr lang="sv-SE" smtClean="0"/>
              <a:t>21</a:t>
            </a:fld>
            <a:endParaRPr lang="sv-SE"/>
          </a:p>
        </p:txBody>
      </p:sp>
      <p:sp>
        <p:nvSpPr>
          <p:cNvPr id="7" name="TextBox 14">
            <a:extLst>
              <a:ext uri="{FF2B5EF4-FFF2-40B4-BE49-F238E27FC236}">
                <a16:creationId xmlns:a16="http://schemas.microsoft.com/office/drawing/2014/main" id="{CC1ECE2D-EF88-FFB3-7F09-60FF97CE1B7F}"/>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Vet du vem du ska prata med om något är dåligt på läger?</a:t>
            </a:r>
          </a:p>
        </p:txBody>
      </p:sp>
      <p:graphicFrame>
        <p:nvGraphicFramePr>
          <p:cNvPr id="2" name="Tabell 10">
            <a:extLst>
              <a:ext uri="{FF2B5EF4-FFF2-40B4-BE49-F238E27FC236}">
                <a16:creationId xmlns:a16="http://schemas.microsoft.com/office/drawing/2014/main" id="{AB7DA94A-C539-E0CF-C97B-26738F9221AC}"/>
              </a:ext>
            </a:extLst>
          </p:cNvPr>
          <p:cNvGraphicFramePr>
            <a:graphicFrameLocks noGrp="1"/>
          </p:cNvGraphicFramePr>
          <p:nvPr>
            <p:extLst>
              <p:ext uri="{D42A27DB-BD31-4B8C-83A1-F6EECF244321}">
                <p14:modId xmlns:p14="http://schemas.microsoft.com/office/powerpoint/2010/main" val="3881935193"/>
              </p:ext>
            </p:extLst>
          </p:nvPr>
        </p:nvGraphicFramePr>
        <p:xfrm>
          <a:off x="376540" y="2590291"/>
          <a:ext cx="9112965" cy="173668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2398423822"/>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2874923658"/>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Klostergården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80</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89%</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100 %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4%</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6 %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B9D077EB-08BC-BD1E-CC1D-A7E086504165}"/>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1993331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440E1-84F3-BBD2-1155-3B7A509CF832}"/>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F86A4132-1306-CDC6-CCF2-611EDE8738E9}"/>
              </a:ext>
            </a:extLst>
          </p:cNvPr>
          <p:cNvSpPr>
            <a:spLocks noGrp="1"/>
          </p:cNvSpPr>
          <p:nvPr>
            <p:ph type="sldNum" sz="quarter" idx="11"/>
          </p:nvPr>
        </p:nvSpPr>
        <p:spPr/>
        <p:txBody>
          <a:bodyPr/>
          <a:lstStyle/>
          <a:p>
            <a:fld id="{35DC3D6C-A556-0D48-B15A-DD8A2D5F88FC}" type="slidenum">
              <a:rPr lang="sv-SE" smtClean="0"/>
              <a:t>22</a:t>
            </a:fld>
            <a:endParaRPr lang="sv-SE"/>
          </a:p>
        </p:txBody>
      </p:sp>
      <p:sp>
        <p:nvSpPr>
          <p:cNvPr id="7" name="TextBox 14">
            <a:extLst>
              <a:ext uri="{FF2B5EF4-FFF2-40B4-BE49-F238E27FC236}">
                <a16:creationId xmlns:a16="http://schemas.microsoft.com/office/drawing/2014/main" id="{1C795B53-7D44-6BF2-47A4-F24175B4612C}"/>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att vara på läger?</a:t>
            </a:r>
          </a:p>
        </p:txBody>
      </p:sp>
      <p:sp>
        <p:nvSpPr>
          <p:cNvPr id="11" name="textruta 10">
            <a:extLst>
              <a:ext uri="{FF2B5EF4-FFF2-40B4-BE49-F238E27FC236}">
                <a16:creationId xmlns:a16="http://schemas.microsoft.com/office/drawing/2014/main" id="{6BF0B393-1319-94E7-98FE-77D0ECC1EA23}"/>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graphicFrame>
        <p:nvGraphicFramePr>
          <p:cNvPr id="2" name="Diagram 1">
            <a:extLst>
              <a:ext uri="{FF2B5EF4-FFF2-40B4-BE49-F238E27FC236}">
                <a16:creationId xmlns:a16="http://schemas.microsoft.com/office/drawing/2014/main" id="{DFD951E4-DDD0-FF06-9B06-312AAB12C65F}"/>
              </a:ext>
            </a:extLst>
          </p:cNvPr>
          <p:cNvGraphicFramePr/>
          <p:nvPr>
            <p:extLst>
              <p:ext uri="{D42A27DB-BD31-4B8C-83A1-F6EECF244321}">
                <p14:modId xmlns:p14="http://schemas.microsoft.com/office/powerpoint/2010/main" val="278287673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BA9A3130-D29B-59C3-6650-3BAF5017766B}"/>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3916955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FDB2B-1750-3C56-9182-AE186F4D9C0D}"/>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C7001084-E88C-1A2D-F5F3-353B5EEAA514}"/>
              </a:ext>
            </a:extLst>
          </p:cNvPr>
          <p:cNvSpPr>
            <a:spLocks noGrp="1"/>
          </p:cNvSpPr>
          <p:nvPr>
            <p:ph type="sldNum" sz="quarter" idx="11"/>
          </p:nvPr>
        </p:nvSpPr>
        <p:spPr/>
        <p:txBody>
          <a:bodyPr/>
          <a:lstStyle/>
          <a:p>
            <a:fld id="{35DC3D6C-A556-0D48-B15A-DD8A2D5F88FC}" type="slidenum">
              <a:rPr lang="sv-SE" smtClean="0"/>
              <a:t>23</a:t>
            </a:fld>
            <a:endParaRPr lang="sv-SE"/>
          </a:p>
        </p:txBody>
      </p:sp>
      <p:sp>
        <p:nvSpPr>
          <p:cNvPr id="7" name="TextBox 14">
            <a:extLst>
              <a:ext uri="{FF2B5EF4-FFF2-40B4-BE49-F238E27FC236}">
                <a16:creationId xmlns:a16="http://schemas.microsoft.com/office/drawing/2014/main" id="{CA0C961F-FE98-9F1F-A829-EAF832FDB049}"/>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Trivs du att vara på läger?</a:t>
            </a:r>
          </a:p>
        </p:txBody>
      </p:sp>
      <p:graphicFrame>
        <p:nvGraphicFramePr>
          <p:cNvPr id="2" name="Tabell 10">
            <a:extLst>
              <a:ext uri="{FF2B5EF4-FFF2-40B4-BE49-F238E27FC236}">
                <a16:creationId xmlns:a16="http://schemas.microsoft.com/office/drawing/2014/main" id="{48ACBBD1-CE7A-234E-8120-A5B83B3BC1B1}"/>
              </a:ext>
            </a:extLst>
          </p:cNvPr>
          <p:cNvGraphicFramePr>
            <a:graphicFrameLocks noGrp="1"/>
          </p:cNvGraphicFramePr>
          <p:nvPr>
            <p:extLst>
              <p:ext uri="{D42A27DB-BD31-4B8C-83A1-F6EECF244321}">
                <p14:modId xmlns:p14="http://schemas.microsoft.com/office/powerpoint/2010/main" val="2810601615"/>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2321695077"/>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115639860"/>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Klostergården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94%</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96%</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87 %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3%</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4 %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12 %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588CBCA8-0D95-1A02-9D83-61D26482C574}"/>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3123152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8F84F-416E-574A-F224-60863828DD01}"/>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ED7C1F41-02F7-B42C-703A-8207ACFE8CF5}"/>
              </a:ext>
            </a:extLst>
          </p:cNvPr>
          <p:cNvSpPr>
            <a:spLocks noGrp="1"/>
          </p:cNvSpPr>
          <p:nvPr>
            <p:ph type="sldNum" sz="quarter" idx="11"/>
          </p:nvPr>
        </p:nvSpPr>
        <p:spPr/>
        <p:txBody>
          <a:bodyPr/>
          <a:lstStyle/>
          <a:p>
            <a:fld id="{35DC3D6C-A556-0D48-B15A-DD8A2D5F88FC}" type="slidenum">
              <a:rPr lang="sv-SE" smtClean="0"/>
              <a:t>24</a:t>
            </a:fld>
            <a:endParaRPr lang="sv-SE"/>
          </a:p>
        </p:txBody>
      </p:sp>
      <p:sp>
        <p:nvSpPr>
          <p:cNvPr id="7" name="TextBox 14">
            <a:extLst>
              <a:ext uri="{FF2B5EF4-FFF2-40B4-BE49-F238E27FC236}">
                <a16:creationId xmlns:a16="http://schemas.microsoft.com/office/drawing/2014/main" id="{C25D50ED-61B0-76EA-2CDB-F74C40241C0C}"/>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personalen på läger snälla?</a:t>
            </a:r>
          </a:p>
        </p:txBody>
      </p:sp>
      <p:sp>
        <p:nvSpPr>
          <p:cNvPr id="11" name="textruta 10">
            <a:extLst>
              <a:ext uri="{FF2B5EF4-FFF2-40B4-BE49-F238E27FC236}">
                <a16:creationId xmlns:a16="http://schemas.microsoft.com/office/drawing/2014/main" id="{CDC8E7EC-175F-57C1-FA91-3108D11D01F4}"/>
              </a:ext>
            </a:extLst>
          </p:cNvPr>
          <p:cNvSpPr txBox="1"/>
          <p:nvPr/>
        </p:nvSpPr>
        <p:spPr>
          <a:xfrm>
            <a:off x="416496" y="6471809"/>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graphicFrame>
        <p:nvGraphicFramePr>
          <p:cNvPr id="2" name="Diagram 1">
            <a:extLst>
              <a:ext uri="{FF2B5EF4-FFF2-40B4-BE49-F238E27FC236}">
                <a16:creationId xmlns:a16="http://schemas.microsoft.com/office/drawing/2014/main" id="{04FE2D67-693C-B54B-D269-3B32E2CF1912}"/>
              </a:ext>
            </a:extLst>
          </p:cNvPr>
          <p:cNvGraphicFramePr/>
          <p:nvPr>
            <p:extLst>
              <p:ext uri="{D42A27DB-BD31-4B8C-83A1-F6EECF244321}">
                <p14:modId xmlns:p14="http://schemas.microsoft.com/office/powerpoint/2010/main" val="3986908800"/>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ruta 3">
            <a:extLst>
              <a:ext uri="{FF2B5EF4-FFF2-40B4-BE49-F238E27FC236}">
                <a16:creationId xmlns:a16="http://schemas.microsoft.com/office/drawing/2014/main" id="{0A810CAB-EED1-A21D-4290-297E9746A909}"/>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4280787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8B5ED-ACA3-076E-5609-606E0706841E}"/>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02BCBDC4-366C-FE05-FEFB-853C5F39562C}"/>
              </a:ext>
            </a:extLst>
          </p:cNvPr>
          <p:cNvSpPr>
            <a:spLocks noGrp="1"/>
          </p:cNvSpPr>
          <p:nvPr>
            <p:ph type="sldNum" sz="quarter" idx="11"/>
          </p:nvPr>
        </p:nvSpPr>
        <p:spPr/>
        <p:txBody>
          <a:bodyPr/>
          <a:lstStyle/>
          <a:p>
            <a:fld id="{35DC3D6C-A556-0D48-B15A-DD8A2D5F88FC}" type="slidenum">
              <a:rPr lang="sv-SE" smtClean="0"/>
              <a:t>25</a:t>
            </a:fld>
            <a:endParaRPr lang="sv-SE"/>
          </a:p>
        </p:txBody>
      </p:sp>
      <p:sp>
        <p:nvSpPr>
          <p:cNvPr id="7" name="TextBox 14">
            <a:extLst>
              <a:ext uri="{FF2B5EF4-FFF2-40B4-BE49-F238E27FC236}">
                <a16:creationId xmlns:a16="http://schemas.microsoft.com/office/drawing/2014/main" id="{0034544C-77AA-B205-82F3-BD60643D6F5A}"/>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Är personalen på läger snälla?</a:t>
            </a:r>
          </a:p>
        </p:txBody>
      </p:sp>
      <p:graphicFrame>
        <p:nvGraphicFramePr>
          <p:cNvPr id="2" name="Tabell 10">
            <a:extLst>
              <a:ext uri="{FF2B5EF4-FFF2-40B4-BE49-F238E27FC236}">
                <a16:creationId xmlns:a16="http://schemas.microsoft.com/office/drawing/2014/main" id="{42F51855-5E5E-1EF6-F123-07B54B1F6657}"/>
              </a:ext>
            </a:extLst>
          </p:cNvPr>
          <p:cNvGraphicFramePr>
            <a:graphicFrameLocks noGrp="1"/>
          </p:cNvGraphicFramePr>
          <p:nvPr>
            <p:extLst>
              <p:ext uri="{D42A27DB-BD31-4B8C-83A1-F6EECF244321}">
                <p14:modId xmlns:p14="http://schemas.microsoft.com/office/powerpoint/2010/main" val="2690801267"/>
              </p:ext>
            </p:extLst>
          </p:nvPr>
        </p:nvGraphicFramePr>
        <p:xfrm>
          <a:off x="376540" y="2590291"/>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4088061609"/>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3297303825"/>
                    </a:ext>
                  </a:extLst>
                </a:gridCol>
                <a:gridCol w="1292708">
                  <a:extLst>
                    <a:ext uri="{9D8B030D-6E8A-4147-A177-3AD203B41FA5}">
                      <a16:colId xmlns:a16="http://schemas.microsoft.com/office/drawing/2014/main" val="1992005172"/>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2482338307"/>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Klostergården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97%</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98%</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96 %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0%</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
        <p:nvSpPr>
          <p:cNvPr id="4" name="textruta 3">
            <a:extLst>
              <a:ext uri="{FF2B5EF4-FFF2-40B4-BE49-F238E27FC236}">
                <a16:creationId xmlns:a16="http://schemas.microsoft.com/office/drawing/2014/main" id="{16990DF1-23AA-AD0E-6565-E26938681675}"/>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3722881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a:xfrm>
            <a:off x="2792760" y="6356352"/>
            <a:ext cx="2228850" cy="365125"/>
          </a:xfrm>
        </p:spPr>
        <p:txBody>
          <a:bodyPr/>
          <a:lstStyle/>
          <a:p>
            <a:fld id="{35DC3D6C-A556-0D48-B15A-DD8A2D5F88FC}" type="slidenum">
              <a:rPr lang="sv-SE">
                <a:latin typeface="Calibri" panose="020F0502020204030204" pitchFamily="34" charset="0"/>
                <a:ea typeface="Arial" charset="0"/>
                <a:cs typeface="Calibri" panose="020F0502020204030204" pitchFamily="34" charset="0"/>
              </a:rPr>
              <a:t>3</a:t>
            </a:fld>
            <a:endParaRPr lang="sv-SE" dirty="0">
              <a:latin typeface="Calibri" panose="020F0502020204030204" pitchFamily="34" charset="0"/>
              <a:ea typeface="Arial" charset="0"/>
              <a:cs typeface="Calibri" panose="020F0502020204030204" pitchFamily="34" charset="0"/>
            </a:endParaRPr>
          </a:p>
        </p:txBody>
      </p:sp>
      <p:sp>
        <p:nvSpPr>
          <p:cNvPr id="14" name="Underrubrik 2">
            <a:extLst>
              <a:ext uri="{FF2B5EF4-FFF2-40B4-BE49-F238E27FC236}">
                <a16:creationId xmlns:a16="http://schemas.microsoft.com/office/drawing/2014/main" id="{6D56AB0C-0A4B-2644-B50E-B80033FCA911}"/>
              </a:ext>
            </a:extLst>
          </p:cNvPr>
          <p:cNvSpPr txBox="1">
            <a:spLocks/>
          </p:cNvSpPr>
          <p:nvPr/>
        </p:nvSpPr>
        <p:spPr bwMode="auto">
          <a:xfrm>
            <a:off x="354373" y="620688"/>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err="1">
                <a:solidFill>
                  <a:srgbClr val="231F20"/>
                </a:solidFill>
                <a:latin typeface="Arial Black" charset="0"/>
                <a:ea typeface="Arial Black" charset="0"/>
                <a:cs typeface="Arial Black" charset="0"/>
              </a:rPr>
              <a:t>Resultatredovisning</a:t>
            </a:r>
          </a:p>
        </p:txBody>
      </p:sp>
      <p:sp>
        <p:nvSpPr>
          <p:cNvPr id="15" name="Underrubrik 2">
            <a:extLst>
              <a:ext uri="{FF2B5EF4-FFF2-40B4-BE49-F238E27FC236}">
                <a16:creationId xmlns:a16="http://schemas.microsoft.com/office/drawing/2014/main" id="{459EFE21-D83E-044F-B937-352583A84C9A}"/>
              </a:ext>
            </a:extLst>
          </p:cNvPr>
          <p:cNvSpPr txBox="1">
            <a:spLocks/>
          </p:cNvSpPr>
          <p:nvPr/>
        </p:nvSpPr>
        <p:spPr bwMode="auto">
          <a:xfrm>
            <a:off x="354372" y="1023466"/>
            <a:ext cx="7910996" cy="17409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chemeClr val="tx1"/>
                </a:solidFill>
              </a:rPr>
              <a:t>I beräkningen av resultaten exkluderas svarsalternativen ”vet inte/vill inte svara” så att resultatet summerar till hundra procent utan alternativen ”vet inte/vill inte svara”. För att visa hur stor andel som svarat ”vet inte/vill inte svara” på en fråga, redovisas även den informationen i en separat tabell. </a:t>
            </a:r>
          </a:p>
          <a:p>
            <a:pPr lvl="0">
              <a:defRPr/>
            </a:pPr>
            <a:endParaRPr lang="sv-SE" sz="1100" strike="sngStrike" dirty="0">
              <a:solidFill>
                <a:srgbClr val="231F20"/>
              </a:solidFill>
            </a:endParaRPr>
          </a:p>
          <a:p>
            <a:pPr lvl="0">
              <a:defRPr/>
            </a:pPr>
            <a:r>
              <a:rPr lang="sv-SE" sz="1100" dirty="0">
                <a:solidFill>
                  <a:srgbClr val="231F20"/>
                </a:solidFill>
              </a:rPr>
              <a:t>Resultat visas inte för frågor med färre än fem svar.</a:t>
            </a:r>
          </a:p>
        </p:txBody>
      </p:sp>
      <p:sp>
        <p:nvSpPr>
          <p:cNvPr id="16" name="Underrubrik 2">
            <a:extLst>
              <a:ext uri="{FF2B5EF4-FFF2-40B4-BE49-F238E27FC236}">
                <a16:creationId xmlns:a16="http://schemas.microsoft.com/office/drawing/2014/main" id="{0EFE40A3-130D-FB46-8C49-C10A1DEC7338}"/>
              </a:ext>
            </a:extLst>
          </p:cNvPr>
          <p:cNvSpPr txBox="1">
            <a:spLocks/>
          </p:cNvSpPr>
          <p:nvPr/>
        </p:nvSpPr>
        <p:spPr bwMode="auto">
          <a:xfrm>
            <a:off x="354372" y="2204864"/>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Avrundningar</a:t>
            </a:r>
          </a:p>
        </p:txBody>
      </p:sp>
      <p:sp>
        <p:nvSpPr>
          <p:cNvPr id="17" name="Underrubrik 2">
            <a:extLst>
              <a:ext uri="{FF2B5EF4-FFF2-40B4-BE49-F238E27FC236}">
                <a16:creationId xmlns:a16="http://schemas.microsoft.com/office/drawing/2014/main" id="{EC10A896-A126-2644-8D7C-E5F8BE2AD397}"/>
              </a:ext>
            </a:extLst>
          </p:cNvPr>
          <p:cNvSpPr txBox="1">
            <a:spLocks/>
          </p:cNvSpPr>
          <p:nvPr/>
        </p:nvSpPr>
        <p:spPr bwMode="auto">
          <a:xfrm>
            <a:off x="354374" y="2608110"/>
            <a:ext cx="7910995" cy="81451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lvl="0">
              <a:defRPr/>
            </a:pPr>
            <a:r>
              <a:rPr lang="sv-SE" sz="1100" dirty="0">
                <a:solidFill>
                  <a:srgbClr val="231F20"/>
                </a:solidFill>
              </a:rPr>
              <a:t>När ni tar del av resultatet är det viktigt att känna till att det förekommer avrundningar i redovisningen. Det kan göra att det framstår som att resultatet summerar till något mer eller mindre än 100 procent för en fråga, även om så inte är fallet. Om exempelvis 50,5 procent svarat ett alternativ, och 49,5 svarat ett annat, innebär avrundningarna att det kommer att redovisas som 51 respektive 50 procent. Detta är dock inget fel, utan en effekt av avrundningar. </a:t>
            </a:r>
          </a:p>
        </p:txBody>
      </p:sp>
      <p:sp>
        <p:nvSpPr>
          <p:cNvPr id="19" name="Underrubrik 2">
            <a:extLst>
              <a:ext uri="{FF2B5EF4-FFF2-40B4-BE49-F238E27FC236}">
                <a16:creationId xmlns:a16="http://schemas.microsoft.com/office/drawing/2014/main" id="{CB21CD15-2982-604C-A32F-0DA61C15F7C1}"/>
              </a:ext>
            </a:extLst>
          </p:cNvPr>
          <p:cNvSpPr txBox="1">
            <a:spLocks/>
          </p:cNvSpPr>
          <p:nvPr/>
        </p:nvSpPr>
        <p:spPr bwMode="auto">
          <a:xfrm>
            <a:off x="354371" y="3624485"/>
            <a:ext cx="4845287" cy="40277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000" b="1" kern="0" dirty="0">
                <a:solidFill>
                  <a:srgbClr val="231F20"/>
                </a:solidFill>
                <a:latin typeface="Arial Black" charset="0"/>
                <a:ea typeface="Arial Black" charset="0"/>
                <a:cs typeface="Arial Black" charset="0"/>
              </a:rPr>
              <a:t>Redovisning av kön</a:t>
            </a:r>
          </a:p>
        </p:txBody>
      </p:sp>
      <p:sp>
        <p:nvSpPr>
          <p:cNvPr id="20" name="Underrubrik 2">
            <a:extLst>
              <a:ext uri="{FF2B5EF4-FFF2-40B4-BE49-F238E27FC236}">
                <a16:creationId xmlns:a16="http://schemas.microsoft.com/office/drawing/2014/main" id="{BDCB92F0-F6AA-6144-9C4C-65FDBBC41DAE}"/>
              </a:ext>
            </a:extLst>
          </p:cNvPr>
          <p:cNvSpPr txBox="1">
            <a:spLocks/>
          </p:cNvSpPr>
          <p:nvPr/>
        </p:nvSpPr>
        <p:spPr bwMode="auto">
          <a:xfrm>
            <a:off x="354371" y="4027263"/>
            <a:ext cx="7354444" cy="9248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pPr>
              <a:defRPr/>
            </a:pPr>
            <a:r>
              <a:rPr lang="sv-SE" sz="1100" dirty="0">
                <a:solidFill>
                  <a:srgbClr val="231F20"/>
                </a:solidFill>
              </a:rPr>
              <a:t>Av anonymitetsskäl redovisas resultat uppdelat på kön inte i enhetsrapporter.</a:t>
            </a:r>
          </a:p>
        </p:txBody>
      </p:sp>
      <p:sp>
        <p:nvSpPr>
          <p:cNvPr id="2" name="textruta 1">
            <a:extLst>
              <a:ext uri="{FF2B5EF4-FFF2-40B4-BE49-F238E27FC236}">
                <a16:creationId xmlns:a16="http://schemas.microsoft.com/office/drawing/2014/main" id="{8C61BD91-B20D-4ECF-A052-B4D8CDEDB70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718602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nderrubrik 2">
            <a:extLst>
              <a:ext uri="{FF2B5EF4-FFF2-40B4-BE49-F238E27FC236}">
                <a16:creationId xmlns:a16="http://schemas.microsoft.com/office/drawing/2014/main" id="{CB932938-7F2C-AD41-B3E8-1A5FCD69D078}"/>
              </a:ext>
            </a:extLst>
          </p:cNvPr>
          <p:cNvSpPr txBox="1">
            <a:spLocks/>
          </p:cNvSpPr>
          <p:nvPr/>
        </p:nvSpPr>
        <p:spPr bwMode="auto">
          <a:xfrm>
            <a:off x="3224808" y="3245135"/>
            <a:ext cx="8248508" cy="36772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2500" lnSpcReduction="20000"/>
          </a:bodyPr>
          <a:lstStyle>
            <a:lvl1pPr marL="0" indent="0" algn="l" rtl="0" eaLnBrk="1" fontAlgn="base" hangingPunct="1">
              <a:spcBef>
                <a:spcPct val="20000"/>
              </a:spcBef>
              <a:spcAft>
                <a:spcPct val="0"/>
              </a:spcAft>
              <a:buNone/>
              <a:defRPr sz="1800" b="0" baseline="0">
                <a:solidFill>
                  <a:srgbClr val="FFFFFF"/>
                </a:solidFill>
                <a:latin typeface="Arial"/>
                <a:ea typeface="+mn-ea"/>
                <a:cs typeface="Arial"/>
              </a:defRPr>
            </a:lvl1pPr>
            <a:lvl2pPr marL="457200" indent="0" algn="ctr" rtl="0" eaLnBrk="1" fontAlgn="base" hangingPunct="1">
              <a:spcBef>
                <a:spcPct val="20000"/>
              </a:spcBef>
              <a:spcAft>
                <a:spcPct val="0"/>
              </a:spcAft>
              <a:buNone/>
              <a:defRPr sz="2800">
                <a:solidFill>
                  <a:schemeClr val="tx1">
                    <a:tint val="75000"/>
                  </a:schemeClr>
                </a:solidFill>
                <a:latin typeface="+mn-lt"/>
              </a:defRPr>
            </a:lvl2pPr>
            <a:lvl3pPr marL="914400" indent="0" algn="ctr" rtl="0" eaLnBrk="1" fontAlgn="base" hangingPunct="1">
              <a:spcBef>
                <a:spcPct val="20000"/>
              </a:spcBef>
              <a:spcAft>
                <a:spcPct val="0"/>
              </a:spcAft>
              <a:buNone/>
              <a:defRPr sz="2400">
                <a:solidFill>
                  <a:schemeClr val="tx1">
                    <a:tint val="75000"/>
                  </a:schemeClr>
                </a:solidFill>
                <a:latin typeface="+mn-lt"/>
              </a:defRPr>
            </a:lvl3pPr>
            <a:lvl4pPr marL="1371600" indent="0" algn="ctr" rtl="0" eaLnBrk="1" fontAlgn="base" hangingPunct="1">
              <a:spcBef>
                <a:spcPct val="20000"/>
              </a:spcBef>
              <a:spcAft>
                <a:spcPct val="0"/>
              </a:spcAft>
              <a:buNone/>
              <a:defRPr sz="2000">
                <a:solidFill>
                  <a:schemeClr val="tx1">
                    <a:tint val="75000"/>
                  </a:schemeClr>
                </a:solidFill>
                <a:latin typeface="+mn-lt"/>
              </a:defRPr>
            </a:lvl4pPr>
            <a:lvl5pPr marL="1828800" indent="0" algn="ctr" rtl="0" eaLnBrk="1" fontAlgn="base" hangingPunct="1">
              <a:spcBef>
                <a:spcPct val="20000"/>
              </a:spcBef>
              <a:spcAft>
                <a:spcPct val="0"/>
              </a:spcAft>
              <a:buNone/>
              <a:defRPr sz="2000">
                <a:solidFill>
                  <a:schemeClr val="tx1">
                    <a:tint val="75000"/>
                  </a:schemeClr>
                </a:solidFill>
                <a:latin typeface="+mn-lt"/>
              </a:defRPr>
            </a:lvl5pPr>
            <a:lvl6pPr marL="2286000" indent="0" algn="ctr" rtl="0" eaLnBrk="1" fontAlgn="base" hangingPunct="1">
              <a:spcBef>
                <a:spcPct val="20000"/>
              </a:spcBef>
              <a:spcAft>
                <a:spcPct val="0"/>
              </a:spcAft>
              <a:buNone/>
              <a:defRPr sz="2000">
                <a:solidFill>
                  <a:schemeClr val="tx1">
                    <a:tint val="75000"/>
                  </a:schemeClr>
                </a:solidFill>
                <a:latin typeface="+mn-lt"/>
              </a:defRPr>
            </a:lvl6pPr>
            <a:lvl7pPr marL="2743200" indent="0" algn="ctr" rtl="0" eaLnBrk="1" fontAlgn="base" hangingPunct="1">
              <a:spcBef>
                <a:spcPct val="20000"/>
              </a:spcBef>
              <a:spcAft>
                <a:spcPct val="0"/>
              </a:spcAft>
              <a:buNone/>
              <a:defRPr sz="2000">
                <a:solidFill>
                  <a:schemeClr val="tx1">
                    <a:tint val="75000"/>
                  </a:schemeClr>
                </a:solidFill>
                <a:latin typeface="+mn-lt"/>
              </a:defRPr>
            </a:lvl7pPr>
            <a:lvl8pPr marL="3200400" indent="0" algn="ctr" rtl="0" eaLnBrk="1" fontAlgn="base" hangingPunct="1">
              <a:spcBef>
                <a:spcPct val="20000"/>
              </a:spcBef>
              <a:spcAft>
                <a:spcPct val="0"/>
              </a:spcAft>
              <a:buNone/>
              <a:defRPr sz="2000">
                <a:solidFill>
                  <a:schemeClr val="tx1">
                    <a:tint val="75000"/>
                  </a:schemeClr>
                </a:solidFill>
                <a:latin typeface="+mn-lt"/>
              </a:defRPr>
            </a:lvl8pPr>
            <a:lvl9pPr marL="3657600" indent="0" algn="ctr" rtl="0" eaLnBrk="1" fontAlgn="base" hangingPunct="1">
              <a:spcBef>
                <a:spcPct val="20000"/>
              </a:spcBef>
              <a:spcAft>
                <a:spcPct val="0"/>
              </a:spcAft>
              <a:buNone/>
              <a:defRPr sz="2000">
                <a:solidFill>
                  <a:schemeClr val="tx1">
                    <a:tint val="75000"/>
                  </a:schemeClr>
                </a:solidFill>
                <a:latin typeface="+mn-lt"/>
              </a:defRPr>
            </a:lvl9pPr>
          </a:lstStyle>
          <a:p>
            <a:r>
              <a:rPr lang="sv-SE" sz="2400" b="1" kern="0" noProof="1">
                <a:solidFill>
                  <a:srgbClr val="231F20"/>
                </a:solidFill>
                <a:latin typeface="Arial Black" charset="0"/>
                <a:ea typeface="Arial Black" charset="0"/>
                <a:cs typeface="Arial Black" charset="0"/>
              </a:rPr>
              <a:t>Resultat</a:t>
            </a:r>
            <a:endParaRPr lang="sv-SE" sz="2400" b="1" kern="0" dirty="0">
              <a:solidFill>
                <a:srgbClr val="231F20"/>
              </a:solidFill>
              <a:latin typeface="Arial Black" charset="0"/>
              <a:ea typeface="Arial Black" charset="0"/>
              <a:cs typeface="Arial Black" charset="0"/>
            </a:endParaRPr>
          </a:p>
        </p:txBody>
      </p:sp>
      <p:sp>
        <p:nvSpPr>
          <p:cNvPr id="3" name="Rektangel 2">
            <a:extLst>
              <a:ext uri="{FF2B5EF4-FFF2-40B4-BE49-F238E27FC236}">
                <a16:creationId xmlns:a16="http://schemas.microsoft.com/office/drawing/2014/main" id="{B14EF3C3-B03D-5239-EEB0-A5A325EFB70E}"/>
              </a:ext>
            </a:extLst>
          </p:cNvPr>
          <p:cNvSpPr/>
          <p:nvPr/>
        </p:nvSpPr>
        <p:spPr>
          <a:xfrm>
            <a:off x="0" y="372"/>
            <a:ext cx="2792760" cy="6858000"/>
          </a:xfrm>
          <a:prstGeom prst="rect">
            <a:avLst/>
          </a:prstGeom>
          <a:solidFill>
            <a:srgbClr val="0071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966908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20D63-CD9F-168A-2CC9-5CE90E4EE328}"/>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14EB5E73-5323-807C-EEA4-DCEF6EC63620}"/>
              </a:ext>
            </a:extLst>
          </p:cNvPr>
          <p:cNvSpPr>
            <a:spLocks noGrp="1"/>
          </p:cNvSpPr>
          <p:nvPr>
            <p:ph type="sldNum" sz="quarter" idx="11"/>
          </p:nvPr>
        </p:nvSpPr>
        <p:spPr/>
        <p:txBody>
          <a:bodyPr/>
          <a:lstStyle/>
          <a:p>
            <a:fld id="{35DC3D6C-A556-0D48-B15A-DD8A2D5F88FC}" type="slidenum">
              <a:rPr lang="sv-SE" smtClean="0"/>
              <a:t>5</a:t>
            </a:fld>
            <a:endParaRPr lang="sv-SE"/>
          </a:p>
        </p:txBody>
      </p:sp>
      <p:graphicFrame>
        <p:nvGraphicFramePr>
          <p:cNvPr id="12" name="Diagram 11">
            <a:extLst>
              <a:ext uri="{FF2B5EF4-FFF2-40B4-BE49-F238E27FC236}">
                <a16:creationId xmlns:a16="http://schemas.microsoft.com/office/drawing/2014/main" id="{746DE29C-0801-E5C9-9541-6214DA05B1C1}"/>
              </a:ext>
            </a:extLst>
          </p:cNvPr>
          <p:cNvGraphicFramePr/>
          <p:nvPr>
            <p:extLst>
              <p:ext uri="{D42A27DB-BD31-4B8C-83A1-F6EECF244321}">
                <p14:modId xmlns:p14="http://schemas.microsoft.com/office/powerpoint/2010/main" val="1003082601"/>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780BAE6-A683-BC73-9909-E4CEB4A84979}"/>
              </a:ext>
            </a:extLst>
          </p:cNvPr>
          <p:cNvSpPr txBox="1"/>
          <p:nvPr/>
        </p:nvSpPr>
        <p:spPr>
          <a:xfrm>
            <a:off x="632519" y="1167401"/>
            <a:ext cx="8592444" cy="435056"/>
          </a:xfrm>
          <a:prstGeom prst="rect">
            <a:avLst/>
          </a:prstGeom>
          <a:noFill/>
        </p:spPr>
        <p:txBody>
          <a:bodyPr wrap="square" rtlCol="0">
            <a:spAutoFit/>
          </a:bodyPr>
          <a:lstStyle/>
          <a:p>
            <a:pPr lvl="0">
              <a:lnSpc>
                <a:spcPct val="120000"/>
              </a:lnSpc>
              <a:spcBef>
                <a:spcPts val="1000"/>
              </a:spcBef>
            </a:pPr>
            <a:r>
              <a:rPr lang="sv-SE" sz="2000" b="1" dirty="0">
                <a:latin typeface="Arial" panose="020B0604020202020204" pitchFamily="34" charset="0"/>
                <a:cs typeface="Arial" panose="020B0604020202020204" pitchFamily="34" charset="0"/>
              </a:rPr>
              <a:t>Deltagande </a:t>
            </a:r>
            <a:endParaRPr lang="sv-SE" sz="2400" b="1" dirty="0">
              <a:solidFill>
                <a:srgbClr val="000000"/>
              </a:solidFill>
              <a:latin typeface="Arial" panose="020B0604020202020204" pitchFamily="34" charset="0"/>
              <a:cs typeface="Arial" panose="020B0604020202020204" pitchFamily="34" charset="0"/>
            </a:endParaRPr>
          </a:p>
        </p:txBody>
      </p:sp>
      <p:sp>
        <p:nvSpPr>
          <p:cNvPr id="11" name="textruta 10">
            <a:extLst>
              <a:ext uri="{FF2B5EF4-FFF2-40B4-BE49-F238E27FC236}">
                <a16:creationId xmlns:a16="http://schemas.microsoft.com/office/drawing/2014/main" id="{2E810742-3D1A-3792-B1A1-4BDC2057AC14}"/>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sp>
        <p:nvSpPr>
          <p:cNvPr id="2" name="textruta 1">
            <a:extLst>
              <a:ext uri="{FF2B5EF4-FFF2-40B4-BE49-F238E27FC236}">
                <a16:creationId xmlns:a16="http://schemas.microsoft.com/office/drawing/2014/main" id="{695CF1FB-3CB5-CED1-9F2F-2993B7CEC20F}"/>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145844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4BEEB-8EF5-0E9E-193B-1A570AA2170D}"/>
            </a:ext>
          </a:extLst>
        </p:cNvPr>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240C1CDC-FD22-AB56-F3C4-74EEB0D6DF9B}"/>
              </a:ext>
            </a:extLst>
          </p:cNvPr>
          <p:cNvSpPr>
            <a:spLocks noGrp="1"/>
          </p:cNvSpPr>
          <p:nvPr>
            <p:ph type="sldNum" sz="quarter" idx="11"/>
          </p:nvPr>
        </p:nvSpPr>
        <p:spPr/>
        <p:txBody>
          <a:bodyPr/>
          <a:lstStyle/>
          <a:p>
            <a:fld id="{35DC3D6C-A556-0D48-B15A-DD8A2D5F88FC}" type="slidenum">
              <a:rPr lang="sv-SE" smtClean="0"/>
              <a:t>6</a:t>
            </a:fld>
            <a:endParaRPr lang="sv-SE"/>
          </a:p>
        </p:txBody>
      </p:sp>
      <p:graphicFrame>
        <p:nvGraphicFramePr>
          <p:cNvPr id="12" name="Diagram 11">
            <a:extLst>
              <a:ext uri="{FF2B5EF4-FFF2-40B4-BE49-F238E27FC236}">
                <a16:creationId xmlns:a16="http://schemas.microsoft.com/office/drawing/2014/main" id="{6AD373E1-0854-BF6F-D4E0-ECD5E417AF37}"/>
              </a:ext>
            </a:extLst>
          </p:cNvPr>
          <p:cNvGraphicFramePr/>
          <p:nvPr>
            <p:extLst>
              <p:ext uri="{D42A27DB-BD31-4B8C-83A1-F6EECF244321}">
                <p14:modId xmlns:p14="http://schemas.microsoft.com/office/powerpoint/2010/main" val="1016898362"/>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97FEED52-E809-9A8B-C309-1021EF36F7E2}"/>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a:t>
            </a:r>
          </a:p>
        </p:txBody>
      </p:sp>
      <p:sp>
        <p:nvSpPr>
          <p:cNvPr id="11" name="textruta 10">
            <a:extLst>
              <a:ext uri="{FF2B5EF4-FFF2-40B4-BE49-F238E27FC236}">
                <a16:creationId xmlns:a16="http://schemas.microsoft.com/office/drawing/2014/main" id="{10D64071-8924-388C-1A02-F0B16E770052}"/>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sp>
        <p:nvSpPr>
          <p:cNvPr id="2" name="textruta 1">
            <a:extLst>
              <a:ext uri="{FF2B5EF4-FFF2-40B4-BE49-F238E27FC236}">
                <a16:creationId xmlns:a16="http://schemas.microsoft.com/office/drawing/2014/main" id="{3F9335EB-32F4-F00D-E0E1-94AF10975997}"/>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2971633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7</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vara med och bestämma saker som är viktiga för dig?</a:t>
            </a:r>
          </a:p>
        </p:txBody>
      </p:sp>
      <p:sp>
        <p:nvSpPr>
          <p:cNvPr id="4" name="textruta 3">
            <a:extLst>
              <a:ext uri="{FF2B5EF4-FFF2-40B4-BE49-F238E27FC236}">
                <a16:creationId xmlns:a16="http://schemas.microsoft.com/office/drawing/2014/main" id="{B53D9DEF-DA32-FAC9-C81F-D99929591B1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graphicFrame>
        <p:nvGraphicFramePr>
          <p:cNvPr id="5" name="Tabell 10">
            <a:extLst>
              <a:ext uri="{FF2B5EF4-FFF2-40B4-BE49-F238E27FC236}">
                <a16:creationId xmlns:a16="http://schemas.microsoft.com/office/drawing/2014/main" id="{8EF798B6-3890-52D8-4F61-58D98AB1A068}"/>
              </a:ext>
            </a:extLst>
          </p:cNvPr>
          <p:cNvGraphicFramePr>
            <a:graphicFrameLocks noGrp="1"/>
          </p:cNvGraphicFramePr>
          <p:nvPr>
            <p:extLst>
              <p:ext uri="{D42A27DB-BD31-4B8C-83A1-F6EECF244321}">
                <p14:modId xmlns:p14="http://schemas.microsoft.com/office/powerpoint/2010/main" val="1970091503"/>
              </p:ext>
            </p:extLst>
          </p:nvPr>
        </p:nvGraphicFramePr>
        <p:xfrm>
          <a:off x="376540" y="2590291"/>
          <a:ext cx="9115199" cy="2011000"/>
        </p:xfrm>
        <a:graphic>
          <a:graphicData uri="http://schemas.openxmlformats.org/drawingml/2006/table">
            <a:tbl>
              <a:tblPr firstRow="1" bandRow="1">
                <a:tableStyleId>{5C22544A-7EE6-4342-B048-85BDC9FD1C3A}</a:tableStyleId>
              </a:tblPr>
              <a:tblGrid>
                <a:gridCol w="1357049">
                  <a:extLst>
                    <a:ext uri="{9D8B030D-6E8A-4147-A177-3AD203B41FA5}">
                      <a16:colId xmlns:a16="http://schemas.microsoft.com/office/drawing/2014/main" val="60862922"/>
                    </a:ext>
                  </a:extLst>
                </a:gridCol>
                <a:gridCol w="1293025">
                  <a:extLst>
                    <a:ext uri="{9D8B030D-6E8A-4147-A177-3AD203B41FA5}">
                      <a16:colId xmlns:a16="http://schemas.microsoft.com/office/drawing/2014/main" val="576595982"/>
                    </a:ext>
                  </a:extLst>
                </a:gridCol>
                <a:gridCol w="1293025">
                  <a:extLst>
                    <a:ext uri="{9D8B030D-6E8A-4147-A177-3AD203B41FA5}">
                      <a16:colId xmlns:a16="http://schemas.microsoft.com/office/drawing/2014/main" val="665048079"/>
                    </a:ext>
                  </a:extLst>
                </a:gridCol>
                <a:gridCol w="1293025">
                  <a:extLst>
                    <a:ext uri="{9D8B030D-6E8A-4147-A177-3AD203B41FA5}">
                      <a16:colId xmlns:a16="http://schemas.microsoft.com/office/drawing/2014/main" val="1599254320"/>
                    </a:ext>
                  </a:extLst>
                </a:gridCol>
                <a:gridCol w="1293025">
                  <a:extLst>
                    <a:ext uri="{9D8B030D-6E8A-4147-A177-3AD203B41FA5}">
                      <a16:colId xmlns:a16="http://schemas.microsoft.com/office/drawing/2014/main" val="2223991577"/>
                    </a:ext>
                  </a:extLst>
                </a:gridCol>
                <a:gridCol w="1293025">
                  <a:extLst>
                    <a:ext uri="{9D8B030D-6E8A-4147-A177-3AD203B41FA5}">
                      <a16:colId xmlns:a16="http://schemas.microsoft.com/office/drawing/2014/main" val="462950667"/>
                    </a:ext>
                  </a:extLst>
                </a:gridCol>
                <a:gridCol w="1293025">
                  <a:extLst>
                    <a:ext uri="{9D8B030D-6E8A-4147-A177-3AD203B41FA5}">
                      <a16:colId xmlns:a16="http://schemas.microsoft.com/office/drawing/2014/main" val="3684175835"/>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Klostergården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167</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165</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82</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80%</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75 %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78%</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71 %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63 %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38 %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19%</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28 %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5 %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2%</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2 %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9 %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1722505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8</a:t>
            </a:fld>
            <a:endParaRPr lang="sv-SE"/>
          </a:p>
        </p:txBody>
      </p:sp>
      <p:graphicFrame>
        <p:nvGraphicFramePr>
          <p:cNvPr id="12" name="Diagram 11">
            <a:extLst>
              <a:ext uri="{FF2B5EF4-FFF2-40B4-BE49-F238E27FC236}">
                <a16:creationId xmlns:a16="http://schemas.microsoft.com/office/drawing/2014/main" id="{57C6086D-7765-D44F-9FA6-97251620B7B6}"/>
              </a:ext>
            </a:extLst>
          </p:cNvPr>
          <p:cNvGraphicFramePr/>
          <p:nvPr>
            <p:extLst>
              <p:ext uri="{D42A27DB-BD31-4B8C-83A1-F6EECF244321}">
                <p14:modId xmlns:p14="http://schemas.microsoft.com/office/powerpoint/2010/main" val="3446724086"/>
              </p:ext>
            </p:extLst>
          </p:nvPr>
        </p:nvGraphicFramePr>
        <p:xfrm>
          <a:off x="656778" y="2317727"/>
          <a:ext cx="8592443" cy="36155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14">
            <a:extLst>
              <a:ext uri="{FF2B5EF4-FFF2-40B4-BE49-F238E27FC236}">
                <a16:creationId xmlns:a16="http://schemas.microsoft.com/office/drawing/2014/main" id="{03F1B3C3-25BE-4F43-9575-AB3E82195258}"/>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den hjälp du vill ha?</a:t>
            </a:r>
          </a:p>
        </p:txBody>
      </p:sp>
      <p:sp>
        <p:nvSpPr>
          <p:cNvPr id="11" name="textruta 10">
            <a:extLst>
              <a:ext uri="{FF2B5EF4-FFF2-40B4-BE49-F238E27FC236}">
                <a16:creationId xmlns:a16="http://schemas.microsoft.com/office/drawing/2014/main" id="{E92FB859-B350-084B-B7C0-3C9325291B15}"/>
              </a:ext>
            </a:extLst>
          </p:cNvPr>
          <p:cNvSpPr txBox="1"/>
          <p:nvPr/>
        </p:nvSpPr>
        <p:spPr>
          <a:xfrm>
            <a:off x="417600" y="6437948"/>
            <a:ext cx="4032000" cy="230832"/>
          </a:xfrm>
          <a:prstGeom prst="rect">
            <a:avLst/>
          </a:prstGeom>
          <a:noFill/>
        </p:spPr>
        <p:txBody>
          <a:bodyPr wrap="square" rtlCol="0">
            <a:spAutoFit/>
          </a:bodyPr>
          <a:lstStyle/>
          <a:p>
            <a:r>
              <a:rPr lang="sv-SE" sz="900" i="1" dirty="0">
                <a:latin typeface="Arial" panose="020B0604020202020204" pitchFamily="34" charset="0"/>
                <a:cs typeface="Arial" panose="020B0604020202020204" pitchFamily="34" charset="0"/>
              </a:rPr>
              <a:t>Antal svar: 31</a:t>
            </a:r>
          </a:p>
        </p:txBody>
      </p:sp>
      <p:sp>
        <p:nvSpPr>
          <p:cNvPr id="2" name="textruta 1">
            <a:extLst>
              <a:ext uri="{FF2B5EF4-FFF2-40B4-BE49-F238E27FC236}">
                <a16:creationId xmlns:a16="http://schemas.microsoft.com/office/drawing/2014/main" id="{F20736F9-F902-39F9-2018-403A0A93F48E}"/>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spTree>
    <p:extLst>
      <p:ext uri="{BB962C8B-B14F-4D97-AF65-F5344CB8AC3E}">
        <p14:creationId xmlns:p14="http://schemas.microsoft.com/office/powerpoint/2010/main" val="3978840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A1A18A2C-66F7-1E46-A5D7-CD2ED7F2C858}"/>
              </a:ext>
            </a:extLst>
          </p:cNvPr>
          <p:cNvSpPr>
            <a:spLocks noGrp="1"/>
          </p:cNvSpPr>
          <p:nvPr>
            <p:ph type="sldNum" sz="quarter" idx="11"/>
          </p:nvPr>
        </p:nvSpPr>
        <p:spPr/>
        <p:txBody>
          <a:bodyPr/>
          <a:lstStyle/>
          <a:p>
            <a:fld id="{35DC3D6C-A556-0D48-B15A-DD8A2D5F88FC}" type="slidenum">
              <a:rPr lang="sv-SE" smtClean="0"/>
              <a:t>9</a:t>
            </a:fld>
            <a:endParaRPr lang="sv-SE"/>
          </a:p>
        </p:txBody>
      </p:sp>
      <p:sp>
        <p:nvSpPr>
          <p:cNvPr id="7" name="TextBox 14">
            <a:extLst>
              <a:ext uri="{FF2B5EF4-FFF2-40B4-BE49-F238E27FC236}">
                <a16:creationId xmlns:a16="http://schemas.microsoft.com/office/drawing/2014/main" id="{E547A9AC-EFE1-2D41-8662-C22D484BCBD4}"/>
              </a:ext>
            </a:extLst>
          </p:cNvPr>
          <p:cNvSpPr txBox="1"/>
          <p:nvPr/>
        </p:nvSpPr>
        <p:spPr>
          <a:xfrm>
            <a:off x="632519" y="1167401"/>
            <a:ext cx="8592444" cy="427746"/>
          </a:xfrm>
          <a:prstGeom prst="rect">
            <a:avLst/>
          </a:prstGeom>
          <a:noFill/>
        </p:spPr>
        <p:txBody>
          <a:bodyPr wrap="square" rtlCol="0">
            <a:spAutoFit/>
          </a:bodyPr>
          <a:lstStyle/>
          <a:p>
            <a:pPr lvl="0">
              <a:lnSpc>
                <a:spcPct val="120000"/>
              </a:lnSpc>
              <a:spcBef>
                <a:spcPts val="1000"/>
              </a:spcBef>
            </a:pPr>
            <a:r>
              <a:rPr lang="sv-SE" sz="2000" b="1" dirty="0">
                <a:solidFill>
                  <a:srgbClr val="000000"/>
                </a:solidFill>
                <a:latin typeface="Arial" panose="020B0604020202020204" pitchFamily="34" charset="0"/>
                <a:cs typeface="Arial" panose="020B0604020202020204" pitchFamily="34" charset="0"/>
              </a:rPr>
              <a:t>Får du den hjälp du vill ha?</a:t>
            </a:r>
          </a:p>
        </p:txBody>
      </p:sp>
      <p:sp>
        <p:nvSpPr>
          <p:cNvPr id="4" name="textruta 3">
            <a:extLst>
              <a:ext uri="{FF2B5EF4-FFF2-40B4-BE49-F238E27FC236}">
                <a16:creationId xmlns:a16="http://schemas.microsoft.com/office/drawing/2014/main" id="{59EDA74B-1548-F5F0-823A-75AE514040D6}"/>
              </a:ext>
            </a:extLst>
          </p:cNvPr>
          <p:cNvSpPr txBox="1"/>
          <p:nvPr/>
        </p:nvSpPr>
        <p:spPr>
          <a:xfrm>
            <a:off x="1640632" y="189220"/>
            <a:ext cx="8097856" cy="230832"/>
          </a:xfrm>
          <a:prstGeom prst="rect">
            <a:avLst/>
          </a:prstGeom>
          <a:noFill/>
        </p:spPr>
        <p:txBody>
          <a:bodyPr wrap="square" rtlCol="0">
            <a:spAutoFit/>
          </a:bodyPr>
          <a:lstStyle/>
          <a:p>
            <a:pPr algn="r"/>
            <a:r>
              <a:rPr lang="sv-SE" sz="900" i="1" dirty="0">
                <a:latin typeface="Arial" panose="020B0604020202020204" pitchFamily="34" charset="0"/>
                <a:cs typeface="Arial" panose="020B0604020202020204" pitchFamily="34" charset="0"/>
              </a:rPr>
              <a:t>Lägerverksamheten: Göteborg, Klostergården</a:t>
            </a:r>
          </a:p>
        </p:txBody>
      </p:sp>
      <p:graphicFrame>
        <p:nvGraphicFramePr>
          <p:cNvPr id="5" name="Tabell 10">
            <a:extLst>
              <a:ext uri="{FF2B5EF4-FFF2-40B4-BE49-F238E27FC236}">
                <a16:creationId xmlns:a16="http://schemas.microsoft.com/office/drawing/2014/main" id="{48560A26-24DF-3AEA-237F-F3AAA90C7265}"/>
              </a:ext>
            </a:extLst>
          </p:cNvPr>
          <p:cNvGraphicFramePr>
            <a:graphicFrameLocks noGrp="1"/>
          </p:cNvGraphicFramePr>
          <p:nvPr>
            <p:extLst>
              <p:ext uri="{D42A27DB-BD31-4B8C-83A1-F6EECF244321}">
                <p14:modId xmlns:p14="http://schemas.microsoft.com/office/powerpoint/2010/main" val="491193265"/>
              </p:ext>
            </p:extLst>
          </p:nvPr>
        </p:nvGraphicFramePr>
        <p:xfrm>
          <a:off x="376540" y="2564904"/>
          <a:ext cx="9112965" cy="2011000"/>
        </p:xfrm>
        <a:graphic>
          <a:graphicData uri="http://schemas.openxmlformats.org/drawingml/2006/table">
            <a:tbl>
              <a:tblPr firstRow="1" bandRow="1">
                <a:tableStyleId>{5C22544A-7EE6-4342-B048-85BDC9FD1C3A}</a:tableStyleId>
              </a:tblPr>
              <a:tblGrid>
                <a:gridCol w="1356717">
                  <a:extLst>
                    <a:ext uri="{9D8B030D-6E8A-4147-A177-3AD203B41FA5}">
                      <a16:colId xmlns:a16="http://schemas.microsoft.com/office/drawing/2014/main" val="60862922"/>
                    </a:ext>
                  </a:extLst>
                </a:gridCol>
                <a:gridCol w="1292708">
                  <a:extLst>
                    <a:ext uri="{9D8B030D-6E8A-4147-A177-3AD203B41FA5}">
                      <a16:colId xmlns:a16="http://schemas.microsoft.com/office/drawing/2014/main" val="3271804886"/>
                    </a:ext>
                  </a:extLst>
                </a:gridCol>
                <a:gridCol w="1292708">
                  <a:extLst>
                    <a:ext uri="{9D8B030D-6E8A-4147-A177-3AD203B41FA5}">
                      <a16:colId xmlns:a16="http://schemas.microsoft.com/office/drawing/2014/main" val="665048079"/>
                    </a:ext>
                  </a:extLst>
                </a:gridCol>
                <a:gridCol w="1292708">
                  <a:extLst>
                    <a:ext uri="{9D8B030D-6E8A-4147-A177-3AD203B41FA5}">
                      <a16:colId xmlns:a16="http://schemas.microsoft.com/office/drawing/2014/main" val="3782406642"/>
                    </a:ext>
                  </a:extLst>
                </a:gridCol>
                <a:gridCol w="1292708">
                  <a:extLst>
                    <a:ext uri="{9D8B030D-6E8A-4147-A177-3AD203B41FA5}">
                      <a16:colId xmlns:a16="http://schemas.microsoft.com/office/drawing/2014/main" val="3737402880"/>
                    </a:ext>
                  </a:extLst>
                </a:gridCol>
                <a:gridCol w="1292708">
                  <a:extLst>
                    <a:ext uri="{9D8B030D-6E8A-4147-A177-3AD203B41FA5}">
                      <a16:colId xmlns:a16="http://schemas.microsoft.com/office/drawing/2014/main" val="462950667"/>
                    </a:ext>
                  </a:extLst>
                </a:gridCol>
                <a:gridCol w="1292708">
                  <a:extLst>
                    <a:ext uri="{9D8B030D-6E8A-4147-A177-3AD203B41FA5}">
                      <a16:colId xmlns:a16="http://schemas.microsoft.com/office/drawing/2014/main" val="223049752"/>
                    </a:ext>
                  </a:extLst>
                </a:gridCol>
              </a:tblGrid>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Klostergården</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gridSpan="3">
                  <a:txBody>
                    <a:bodyPr/>
                    <a:lstStyle/>
                    <a:p>
                      <a:pPr algn="ctr"/>
                      <a:r>
                        <a:rPr lang="sv-SE" sz="1200" dirty="0">
                          <a:solidFill>
                            <a:schemeClr val="tx1"/>
                          </a:solidFill>
                          <a:latin typeface="Arial" panose="020B0604020202020204" pitchFamily="34" charset="0"/>
                          <a:cs typeface="Arial" panose="020B0604020202020204" pitchFamily="34" charset="0"/>
                        </a:rPr>
                        <a:t>Göteborg</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hMerge="1">
                  <a:txBody>
                    <a:bodyPr/>
                    <a:lstStyle/>
                    <a:p>
                      <a:pPr algn="ctr"/>
                      <a:endParaRPr lang="sv-SE" sz="1200"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4201411099"/>
                  </a:ext>
                </a:extLst>
              </a:tr>
              <a:tr h="456860">
                <a:tc>
                  <a:txBody>
                    <a:bodyPr/>
                    <a:lstStyle/>
                    <a:p>
                      <a:pPr algn="l"/>
                      <a:r>
                        <a:rPr lang="sv-SE" sz="1200" dirty="0">
                          <a:solidFill>
                            <a:schemeClr val="tx1"/>
                          </a:solidFill>
                          <a:latin typeface="Arial" panose="020B0604020202020204" pitchFamily="34" charset="0"/>
                          <a:cs typeface="Arial" panose="020B0604020202020204" pitchFamily="34" charset="0"/>
                        </a:rPr>
                        <a:t> </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endParaRPr sz="1200" b="1" dirty="0">
                        <a:solidFill>
                          <a:schemeClr val="tx1"/>
                        </a:solidFill>
                        <a:latin typeface="Arial" panose="020B0604020202020204" pitchFamily="34" charset="0"/>
                        <a:cs typeface="Arial" panose="020B0604020202020204" pitchFamily="34" charset="0"/>
                      </a:endParaRP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2025</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2024</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algn="ctr"/>
                      <a:r>
                        <a:rPr lang="sv-SE" sz="1200" b="1" dirty="0">
                          <a:solidFill>
                            <a:schemeClr val="tx1"/>
                          </a:solidFill>
                          <a:latin typeface="Arial" panose="020B0604020202020204" pitchFamily="34" charset="0"/>
                          <a:cs typeface="Arial" panose="020B0604020202020204" pitchFamily="34" charset="0"/>
                        </a:rPr>
                        <a:t>2023</a:t>
                      </a:r>
                    </a:p>
                  </a:txBody>
                  <a:tcPr anchor="b">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3958132402"/>
                  </a:ext>
                </a:extLst>
              </a:tr>
              <a:tr h="230400">
                <a:tc>
                  <a:txBody>
                    <a:bodyPr/>
                    <a:lstStyle/>
                    <a:p>
                      <a:pPr algn="l"/>
                      <a:r>
                        <a:rPr lang="sv-SE" sz="1200" i="1" dirty="0">
                          <a:solidFill>
                            <a:schemeClr val="tx1"/>
                          </a:solidFill>
                          <a:latin typeface="Arial" panose="020B0604020202020204" pitchFamily="34" charset="0"/>
                          <a:cs typeface="Arial" panose="020B0604020202020204" pitchFamily="34" charset="0"/>
                        </a:rPr>
                        <a:t>Antal svar </a:t>
                      </a:r>
                      <a:endParaRPr sz="1200" i="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31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46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21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166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170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i="1" dirty="0">
                          <a:solidFill>
                            <a:schemeClr val="tx1"/>
                          </a:solidFill>
                          <a:latin typeface="Arial" panose="020B0604020202020204" pitchFamily="34" charset="0"/>
                          <a:cs typeface="Arial" panose="020B0604020202020204" pitchFamily="34" charset="0"/>
                        </a:rPr>
                        <a:t>81</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DEE1"/>
                    </a:solidFill>
                  </a:tcPr>
                </a:tc>
                <a:extLst>
                  <a:ext uri="{0D108BD9-81ED-4DB2-BD59-A6C34878D82A}">
                    <a16:rowId xmlns:a16="http://schemas.microsoft.com/office/drawing/2014/main" val="2243211531"/>
                  </a:ext>
                </a:extLst>
              </a:tr>
              <a:tr h="259200">
                <a:tc>
                  <a:txBody>
                    <a:bodyPr/>
                    <a:lstStyle/>
                    <a:p>
                      <a:pPr algn="l"/>
                      <a:r>
                        <a:rPr lang="sv-SE" sz="1200" dirty="0">
                          <a:solidFill>
                            <a:schemeClr val="tx1"/>
                          </a:solidFill>
                          <a:latin typeface="Arial" panose="020B0604020202020204" pitchFamily="34" charset="0"/>
                          <a:cs typeface="Arial" panose="020B0604020202020204" pitchFamily="34" charset="0"/>
                        </a:rPr>
                        <a:t>Ja</a:t>
                      </a:r>
                      <a:endParaRPr sz="12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93%</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89%</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90 %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sv-SE" sz="1200" b="0" i="0" u="none" strike="noStrike" dirty="0">
                          <a:solidFill>
                            <a:srgbClr val="000000"/>
                          </a:solidFill>
                          <a:effectLst/>
                          <a:latin typeface="Arial" panose="020B0604020202020204" pitchFamily="34" charset="0"/>
                        </a:rPr>
                        <a:t>91%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92 %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84 %</a:t>
                      </a:r>
                      <a:endParaRPr sz="1200" dirty="0">
                        <a:solidFill>
                          <a:schemeClr val="tx1"/>
                        </a:solidFill>
                        <a:latin typeface="Arial" panose="020B0604020202020204" pitchFamily="34" charset="0"/>
                        <a:cs typeface="Arial" panose="020B0604020202020204" pitchFamily="34" charset="0"/>
                      </a:endParaRP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1213349"/>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Ibland</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8%</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7%</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7 %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16 %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894081"/>
                  </a:ext>
                </a:extLst>
              </a:tr>
              <a:tr h="259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Nej</a:t>
                      </a:r>
                    </a:p>
                  </a:txBody>
                  <a:tcPr anchor="ctr">
                    <a:lnL w="12700"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0%</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sv-SE" sz="1200" dirty="0">
                          <a:solidFill>
                            <a:schemeClr val="tx1"/>
                          </a:solidFill>
                          <a:latin typeface="Arial" panose="020B0604020202020204" pitchFamily="34" charset="0"/>
                          <a:cs typeface="Arial" panose="020B0604020202020204" pitchFamily="34" charset="0"/>
                        </a:rPr>
                        <a:t>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v-SE" sz="1200" b="0" i="0" u="none" strike="noStrike" dirty="0">
                          <a:solidFill>
                            <a:srgbClr val="000000"/>
                          </a:solidFill>
                          <a:effectLst/>
                          <a:latin typeface="Arial" panose="020B0604020202020204" pitchFamily="34" charset="0"/>
                        </a:rPr>
                        <a:t>1%</a:t>
                      </a:r>
                    </a:p>
                  </a:txBody>
                  <a:tcPr marL="9525" marR="9525" marT="9525"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1 %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latin typeface="Arial" panose="020B0604020202020204" pitchFamily="34" charset="0"/>
                          <a:cs typeface="Arial" panose="020B0604020202020204" pitchFamily="34" charset="0"/>
                        </a:rPr>
                        <a:t>0 %</a:t>
                      </a:r>
                    </a:p>
                  </a:txBody>
                  <a:tcPr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3348728"/>
                  </a:ext>
                </a:extLst>
              </a:tr>
            </a:tbl>
          </a:graphicData>
        </a:graphic>
      </p:graphicFrame>
    </p:spTree>
    <p:extLst>
      <p:ext uri="{BB962C8B-B14F-4D97-AF65-F5344CB8AC3E}">
        <p14:creationId xmlns:p14="http://schemas.microsoft.com/office/powerpoint/2010/main" val="10294693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1995f5d-9335-436c-a2b5-621a7700c809">
      <Terms xmlns="http://schemas.microsoft.com/office/infopath/2007/PartnerControls"/>
    </lcf76f155ced4ddcb4097134ff3c332f>
    <TaxCatchAll xmlns="5a1fb5e2-c5c7-409d-8567-04970773107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875E57F83DC25C4C88AB49C8B2205EC3" ma:contentTypeVersion="13" ma:contentTypeDescription="Skapa ett nytt dokument." ma:contentTypeScope="" ma:versionID="00864a8163aa0af1bbe9c49edab02233">
  <xsd:schema xmlns:xsd="http://www.w3.org/2001/XMLSchema" xmlns:xs="http://www.w3.org/2001/XMLSchema" xmlns:p="http://schemas.microsoft.com/office/2006/metadata/properties" xmlns:ns2="81995f5d-9335-436c-a2b5-621a7700c809" xmlns:ns3="5a1fb5e2-c5c7-409d-8567-049707731070" targetNamespace="http://schemas.microsoft.com/office/2006/metadata/properties" ma:root="true" ma:fieldsID="0464fa5e16818c3d013da92cac2de37f" ns2:_="" ns3:_="">
    <xsd:import namespace="81995f5d-9335-436c-a2b5-621a7700c809"/>
    <xsd:import namespace="5a1fb5e2-c5c7-409d-8567-04970773107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995f5d-9335-436c-a2b5-621a7700c8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3b54c204-4c6b-42e0-9ca7-399eb0cc1f6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1fb5e2-c5c7-409d-8567-04970773107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7b165f7-5224-4e0c-9499-a165b0466c05}" ma:internalName="TaxCatchAll" ma:showField="CatchAllData" ma:web="5a1fb5e2-c5c7-409d-8567-04970773107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C76EAD-7EF6-4F8A-BCB8-FF9396AEB6C6}">
  <ds:schemaRefs>
    <ds:schemaRef ds:uri="http://schemas.microsoft.com/sharepoint/v3/contenttype/forms"/>
  </ds:schemaRefs>
</ds:datastoreItem>
</file>

<file path=customXml/itemProps2.xml><?xml version="1.0" encoding="utf-8"?>
<ds:datastoreItem xmlns:ds="http://schemas.openxmlformats.org/officeDocument/2006/customXml" ds:itemID="{78E89F1A-7444-4EBA-9E42-6DAF2783EFAC}">
  <ds:schemaRefs>
    <ds:schemaRef ds:uri="http://purl.org/dc/elements/1.1/"/>
    <ds:schemaRef ds:uri="http://purl.org/dc/dcmitype/"/>
    <ds:schemaRef ds:uri="http://schemas.microsoft.com/office/2006/metadata/properties"/>
    <ds:schemaRef ds:uri="http://schemas.microsoft.com/office/2006/documentManagement/types"/>
    <ds:schemaRef ds:uri="http://schemas.microsoft.com/office/infopath/2007/PartnerControls"/>
    <ds:schemaRef ds:uri="5a1fb5e2-c5c7-409d-8567-049707731070"/>
    <ds:schemaRef ds:uri="http://purl.org/dc/terms/"/>
    <ds:schemaRef ds:uri="http://schemas.openxmlformats.org/package/2006/metadata/core-properties"/>
    <ds:schemaRef ds:uri="81995f5d-9335-436c-a2b5-621a7700c809"/>
    <ds:schemaRef ds:uri="http://www.w3.org/XML/1998/namespace"/>
  </ds:schemaRefs>
</ds:datastoreItem>
</file>

<file path=customXml/itemProps3.xml><?xml version="1.0" encoding="utf-8"?>
<ds:datastoreItem xmlns:ds="http://schemas.openxmlformats.org/officeDocument/2006/customXml" ds:itemID="{C0F997A2-8296-4EE7-B8A6-D9FA201AEC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995f5d-9335-436c-a2b5-621a7700c809"/>
    <ds:schemaRef ds:uri="5a1fb5e2-c5c7-409d-8567-0497077310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1242</Words>
  <Application>Microsoft Office PowerPoint</Application>
  <PresentationFormat>A4 (210 x 297 mm)</PresentationFormat>
  <Paragraphs>472</Paragraphs>
  <Slides>25</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25</vt:i4>
      </vt:variant>
    </vt:vector>
  </HeadingPairs>
  <TitlesOfParts>
    <vt:vector size="29" baseType="lpstr">
      <vt:lpstr>Arial</vt:lpstr>
      <vt:lpstr>Arial Black</vt:lpstr>
      <vt:lpstr>Calibri</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 från Enkätfabriken</dc:title>
  <dc:subject/>
  <dc:creator>Enkätfabriken</dc:creator>
  <cp:keywords/>
  <dc:description/>
  <cp:lastModifiedBy>Birgit Lund</cp:lastModifiedBy>
  <cp:revision>675</cp:revision>
  <cp:lastPrinted>2018-04-19T16:41:41Z</cp:lastPrinted>
  <dcterms:created xsi:type="dcterms:W3CDTF">2018-04-19T14:35:35Z</dcterms:created>
  <dcterms:modified xsi:type="dcterms:W3CDTF">2025-11-27T09:17:49Z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0x010100875E57F83DC25C4C88AB49C8B2205EC3</vt:lpwstr>
  </property>
  <property fmtid="{D5CDD505-2E9C-101B-9397-08002B2CF9AE}" pid="3" name="MediaServiceImageTags">
    <vt:lpwstr/>
  </property>
</Properties>
</file>